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51"/>
  </p:notesMasterIdLst>
  <p:sldIdLst>
    <p:sldId id="256" r:id="rId3"/>
    <p:sldId id="257" r:id="rId4"/>
    <p:sldId id="366" r:id="rId5"/>
    <p:sldId id="411" r:id="rId6"/>
    <p:sldId id="435" r:id="rId7"/>
    <p:sldId id="417" r:id="rId8"/>
    <p:sldId id="414" r:id="rId9"/>
    <p:sldId id="429" r:id="rId10"/>
    <p:sldId id="430" r:id="rId11"/>
    <p:sldId id="431" r:id="rId12"/>
    <p:sldId id="432" r:id="rId13"/>
    <p:sldId id="433" r:id="rId14"/>
    <p:sldId id="416" r:id="rId15"/>
    <p:sldId id="419" r:id="rId16"/>
    <p:sldId id="420" r:id="rId17"/>
    <p:sldId id="421" r:id="rId18"/>
    <p:sldId id="422" r:id="rId19"/>
    <p:sldId id="423" r:id="rId20"/>
    <p:sldId id="424" r:id="rId21"/>
    <p:sldId id="425" r:id="rId22"/>
    <p:sldId id="426" r:id="rId23"/>
    <p:sldId id="427" r:id="rId24"/>
    <p:sldId id="438" r:id="rId25"/>
    <p:sldId id="457" r:id="rId26"/>
    <p:sldId id="418" r:id="rId27"/>
    <p:sldId id="372" r:id="rId28"/>
    <p:sldId id="375" r:id="rId29"/>
    <p:sldId id="447" r:id="rId30"/>
    <p:sldId id="448" r:id="rId31"/>
    <p:sldId id="413" r:id="rId32"/>
    <p:sldId id="450" r:id="rId33"/>
    <p:sldId id="452" r:id="rId34"/>
    <p:sldId id="412" r:id="rId35"/>
    <p:sldId id="449" r:id="rId36"/>
    <p:sldId id="451" r:id="rId37"/>
    <p:sldId id="456" r:id="rId38"/>
    <p:sldId id="436" r:id="rId39"/>
    <p:sldId id="437" r:id="rId40"/>
    <p:sldId id="440" r:id="rId41"/>
    <p:sldId id="441" r:id="rId42"/>
    <p:sldId id="442" r:id="rId43"/>
    <p:sldId id="443" r:id="rId44"/>
    <p:sldId id="444" r:id="rId45"/>
    <p:sldId id="445" r:id="rId46"/>
    <p:sldId id="446" r:id="rId47"/>
    <p:sldId id="453" r:id="rId48"/>
    <p:sldId id="454" r:id="rId49"/>
    <p:sldId id="455" r:id="rId50"/>
  </p:sldIdLst>
  <p:sldSz cx="9144000" cy="5143500" type="screen16x9"/>
  <p:notesSz cx="9144000" cy="6858000"/>
  <p:embeddedFontLst>
    <p:embeddedFont>
      <p:font typeface="맑은 고딕" panose="020B0503020000020004" pitchFamily="50" charset="-127"/>
      <p:regular r:id="rId52"/>
      <p:bold r:id="rId53"/>
    </p:embeddedFont>
    <p:embeddedFont>
      <p:font typeface="a고딕15" panose="02020600000000000000" pitchFamily="18" charset="-127"/>
      <p:regular r:id="rId54"/>
    </p:embeddedFont>
    <p:embeddedFont>
      <p:font typeface="a고딕13" panose="02020600000000000000" pitchFamily="18" charset="-127"/>
      <p:regular r:id="rId55"/>
    </p:embeddedFont>
    <p:embeddedFont>
      <p:font typeface="a고딕18" panose="02020600000000000000" pitchFamily="18" charset="-127"/>
      <p:regular r:id="rId56"/>
    </p:embeddedFont>
    <p:embeddedFont>
      <p:font typeface="a고딕11" panose="02020600000000000000" pitchFamily="18" charset="-127"/>
      <p:regular r:id="rId5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75" userDrawn="1">
          <p15:clr>
            <a:srgbClr val="A4A3A4"/>
          </p15:clr>
        </p15:guide>
        <p15:guide id="2" pos="31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6091"/>
    <a:srgbClr val="6286A6"/>
    <a:srgbClr val="3B5A7D"/>
    <a:srgbClr val="448E85"/>
    <a:srgbClr val="F2F2F2"/>
    <a:srgbClr val="FF9966"/>
    <a:srgbClr val="427198"/>
    <a:srgbClr val="5E7C94"/>
    <a:srgbClr val="688E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2" autoAdjust="0"/>
    <p:restoredTop sz="95494" autoAdjust="0"/>
  </p:normalViewPr>
  <p:slideViewPr>
    <p:cSldViewPr>
      <p:cViewPr varScale="1">
        <p:scale>
          <a:sx n="70" d="100"/>
          <a:sy n="70" d="100"/>
        </p:scale>
        <p:origin x="84" y="828"/>
      </p:cViewPr>
      <p:guideLst>
        <p:guide orient="horz" pos="1575"/>
        <p:guide pos="310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font" Target="fonts/font4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2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5.fntdata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1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9AABD-13BD-444F-8D0D-D017224E7344}" type="datetimeFigureOut">
              <a:rPr lang="ko-KR" altLang="en-US" smtClean="0"/>
              <a:pPr/>
              <a:t>2019-04-16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66332-6F7D-48AC-9D8D-AF832F4C63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20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457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170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2738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692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623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873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884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5893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5158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34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111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31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185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0099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876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9608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8001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8304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0533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오른쪽이 함수</a:t>
            </a:r>
            <a:endParaRPr lang="en-US" altLang="ko-KR" dirty="0" smtClean="0"/>
          </a:p>
          <a:p>
            <a:r>
              <a:rPr lang="ko-KR" altLang="en-US" dirty="0" smtClean="0"/>
              <a:t>왼쪽은 배열 하나 </a:t>
            </a:r>
            <a:r>
              <a:rPr lang="ko-KR" altLang="en-US" dirty="0" err="1" smtClean="0"/>
              <a:t>늘어날때마다</a:t>
            </a:r>
            <a:r>
              <a:rPr lang="ko-KR" altLang="en-US" dirty="0" smtClean="0"/>
              <a:t> 기하급수적으로 늘어나는 반면</a:t>
            </a:r>
            <a:endParaRPr lang="en-US" altLang="ko-KR" dirty="0" smtClean="0"/>
          </a:p>
          <a:p>
            <a:r>
              <a:rPr lang="ko-KR" altLang="en-US" dirty="0" smtClean="0"/>
              <a:t>오른쪽은 배열하나 </a:t>
            </a:r>
            <a:r>
              <a:rPr lang="ko-KR" altLang="en-US" dirty="0" err="1" smtClean="0"/>
              <a:t>늘어날떄마다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세줄씩</a:t>
            </a:r>
            <a:r>
              <a:rPr lang="ko-KR" altLang="en-US" dirty="0" smtClean="0"/>
              <a:t> 늘어남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1244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오른쪽이 함수</a:t>
            </a:r>
            <a:endParaRPr lang="en-US" altLang="ko-KR" dirty="0" smtClean="0"/>
          </a:p>
          <a:p>
            <a:r>
              <a:rPr lang="ko-KR" altLang="en-US" dirty="0" smtClean="0"/>
              <a:t>왼쪽은 배열 하나 </a:t>
            </a:r>
            <a:r>
              <a:rPr lang="ko-KR" altLang="en-US" dirty="0" err="1" smtClean="0"/>
              <a:t>늘어날때마다</a:t>
            </a:r>
            <a:r>
              <a:rPr lang="ko-KR" altLang="en-US" dirty="0" smtClean="0"/>
              <a:t> 기하급수적으로 늘어나는 반면</a:t>
            </a:r>
            <a:endParaRPr lang="en-US" altLang="ko-KR" dirty="0" smtClean="0"/>
          </a:p>
          <a:p>
            <a:r>
              <a:rPr lang="ko-KR" altLang="en-US" dirty="0" smtClean="0"/>
              <a:t>오른쪽은 배열하나 </a:t>
            </a:r>
            <a:r>
              <a:rPr lang="ko-KR" altLang="en-US" dirty="0" err="1" smtClean="0"/>
              <a:t>늘어날떄마다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세줄씩</a:t>
            </a:r>
            <a:r>
              <a:rPr lang="ko-KR" altLang="en-US" smtClean="0"/>
              <a:t> 늘어남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3745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오른쪽이 함수</a:t>
            </a:r>
            <a:endParaRPr lang="en-US" altLang="ko-KR" dirty="0" smtClean="0"/>
          </a:p>
          <a:p>
            <a:r>
              <a:rPr lang="ko-KR" altLang="en-US" dirty="0" smtClean="0"/>
              <a:t>왼쪽은 배열 하나 </a:t>
            </a:r>
            <a:r>
              <a:rPr lang="ko-KR" altLang="en-US" dirty="0" err="1" smtClean="0"/>
              <a:t>늘어날때마다</a:t>
            </a:r>
            <a:r>
              <a:rPr lang="ko-KR" altLang="en-US" dirty="0" smtClean="0"/>
              <a:t> 기하급수적으로 늘어나는 반면</a:t>
            </a:r>
            <a:endParaRPr lang="en-US" altLang="ko-KR" dirty="0" smtClean="0"/>
          </a:p>
          <a:p>
            <a:r>
              <a:rPr lang="ko-KR" altLang="en-US" dirty="0" smtClean="0"/>
              <a:t>오른쪽은 배열하나 </a:t>
            </a:r>
            <a:r>
              <a:rPr lang="ko-KR" altLang="en-US" dirty="0" err="1" smtClean="0"/>
              <a:t>늘어날떄마다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세줄씩</a:t>
            </a:r>
            <a:r>
              <a:rPr lang="ko-KR" altLang="en-US" smtClean="0"/>
              <a:t> 늘어남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669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7231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9798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7847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2223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6024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6250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3919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7906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71076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14159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114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491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5957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7492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59436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8365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8830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8722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73585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90313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509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995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11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789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37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66332-6F7D-48AC-9D8D-AF832F4C634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723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3C52E-A1EA-4317-B076-0E10104B17C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96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F8F4B-A526-48F0-BF55-A5742211C5C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32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58084-E9E4-4A2D-9ACD-C33EB2455E6C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98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C7B0A-B13B-4892-AEA2-DE554B117F1F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259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CE78-4D36-41B8-A468-4D6E0979B915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62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8D271-0CBB-4334-B28B-A507A766BDE2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66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37915-72FE-4692-99D5-50EAF352E6AC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0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1E1E4-9B5E-40AC-9A43-282A67760E59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6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66F72-98E5-42BF-957F-7E19F061CD8B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3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2DB1-AB5A-423E-9935-B73247B665F8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0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1D9C7-4778-4ABE-A168-FE1EDA296EB0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62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81838-DF3F-458E-AD96-A332CF1CE817}" type="datetime1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66C3F-4EDC-4210-A114-28CDD4F1CA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53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1743658"/>
            <a:ext cx="9144000" cy="1656184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192504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 </a:t>
            </a:r>
            <a:r>
              <a:rPr lang="ko-KR" altLang="en-US" sz="28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파이썬</a:t>
            </a:r>
            <a:r>
              <a:rPr lang="ko-KR" altLang="en-US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 </a:t>
            </a:r>
            <a:r>
              <a:rPr lang="ko-KR" altLang="en-US" sz="28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스터디</a:t>
            </a:r>
            <a:r>
              <a:rPr lang="ko-KR" altLang="en-US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 </a:t>
            </a: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|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BC0984A1-BC4F-40C1-846F-88144210DBBB}"/>
              </a:ext>
            </a:extLst>
          </p:cNvPr>
          <p:cNvSpPr txBox="1"/>
          <p:nvPr/>
        </p:nvSpPr>
        <p:spPr>
          <a:xfrm>
            <a:off x="2006588" y="2626002"/>
            <a:ext cx="5130824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3</a:t>
            </a:r>
            <a:r>
              <a:rPr lang="ko-KR" altLang="en-US" sz="1400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고딕13" panose="02020600000000000000" pitchFamily="18" charset="-127"/>
                <a:ea typeface="a고딕13" panose="02020600000000000000" pitchFamily="18" charset="-127"/>
              </a:rPr>
              <a:t>주차</a:t>
            </a:r>
            <a:endParaRPr lang="ko-KR" altLang="en-US" sz="14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842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수정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길이 연산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04893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[1,2,3,4,5]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a[2] = 10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len</a:t>
            </a:r>
            <a:r>
              <a:rPr lang="en-US" altLang="ko-KR" dirty="0">
                <a:solidFill>
                  <a:schemeClr val="tx1"/>
                </a:solidFill>
              </a:rPr>
              <a:t>(a))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800" y="3363838"/>
            <a:ext cx="2540444" cy="8640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862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a[</a:t>
            </a:r>
            <a:r>
              <a:rPr lang="ko-KR" altLang="en-US" sz="1500" dirty="0" smtClean="0"/>
              <a:t>인덱스</a:t>
            </a:r>
            <a:r>
              <a:rPr lang="en-US" altLang="ko-KR" sz="1500" dirty="0" smtClean="0"/>
              <a:t>]</a:t>
            </a:r>
            <a:r>
              <a:rPr lang="ko-KR" altLang="en-US" sz="1500" dirty="0" smtClean="0"/>
              <a:t>로 리스트의 요소에 접근가능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대입연산자를 활용하여 리스트의 값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수정 가능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len</a:t>
            </a:r>
            <a:r>
              <a:rPr lang="en-US" altLang="ko-KR" sz="1500" dirty="0" smtClean="0"/>
              <a:t>(</a:t>
            </a:r>
            <a:r>
              <a:rPr lang="ko-KR" altLang="en-US" sz="1500" dirty="0" smtClean="0"/>
              <a:t>객체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len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함수는 객체의 길이를 구해주는 함수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282165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삭제 연산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[1,2,3,4,5]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92D050"/>
                </a:solidFill>
              </a:rPr>
              <a:t>del</a:t>
            </a:r>
            <a:r>
              <a:rPr lang="en-US" altLang="ko-KR" dirty="0">
                <a:solidFill>
                  <a:schemeClr val="tx1"/>
                </a:solidFill>
              </a:rPr>
              <a:t>(a[1])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92D050"/>
                </a:solidFill>
              </a:rPr>
              <a:t>del</a:t>
            </a:r>
            <a:r>
              <a:rPr lang="en-US" altLang="ko-KR" dirty="0">
                <a:solidFill>
                  <a:schemeClr val="tx1"/>
                </a:solidFill>
              </a:rPr>
              <a:t>(a[1:])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781" y="3683416"/>
            <a:ext cx="2240840" cy="9045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797888" y="939126"/>
            <a:ext cx="4526640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del(</a:t>
            </a:r>
            <a:r>
              <a:rPr lang="ko-KR" altLang="en-US" sz="1500" dirty="0" smtClean="0"/>
              <a:t>객체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del </a:t>
            </a:r>
            <a:r>
              <a:rPr lang="ko-KR" altLang="en-US" sz="1500" dirty="0" smtClean="0"/>
              <a:t>함수는 객체를 삭제하는 함수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del(a[1:])</a:t>
            </a:r>
            <a:r>
              <a:rPr lang="ko-KR" altLang="en-US" sz="1500" dirty="0" smtClean="0"/>
              <a:t>로 </a:t>
            </a:r>
            <a:r>
              <a:rPr lang="ko-KR" altLang="en-US" sz="1500" dirty="0" err="1" smtClean="0"/>
              <a:t>슬라이싱</a:t>
            </a:r>
            <a:r>
              <a:rPr lang="ko-KR" altLang="en-US" sz="1500" dirty="0" smtClean="0"/>
              <a:t> 해서 </a:t>
            </a:r>
            <a:r>
              <a:rPr lang="en-US" altLang="ko-KR" sz="1500" dirty="0" smtClean="0"/>
              <a:t>1</a:t>
            </a:r>
            <a:r>
              <a:rPr lang="ko-KR" altLang="en-US" sz="1500" dirty="0" smtClean="0"/>
              <a:t>번째 인덱스부터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리스트의 마지막 인덱스까지 한번에 삭제 가능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08060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비교 연산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9130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</a:t>
            </a:r>
            <a:r>
              <a:rPr lang="en-US" altLang="ko-KR" dirty="0" smtClean="0">
                <a:solidFill>
                  <a:schemeClr val="tx1"/>
                </a:solidFill>
              </a:rPr>
              <a:t>[1,2,3]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c = [4,5,6]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print(a==b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print(a==c)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b.append</a:t>
            </a:r>
            <a:r>
              <a:rPr lang="en-US" altLang="ko-KR" dirty="0">
                <a:solidFill>
                  <a:schemeClr val="tx1"/>
                </a:solidFill>
              </a:rPr>
              <a:t>(4)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print(a&gt;b)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print(a&lt;b)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두 리스트의 길이가 </a:t>
            </a:r>
            <a:r>
              <a:rPr lang="ko-KR" altLang="en-US" sz="1500" dirty="0" err="1" smtClean="0"/>
              <a:t>같을때</a:t>
            </a:r>
            <a:r>
              <a:rPr lang="en-US" altLang="ko-KR" sz="1500" dirty="0"/>
              <a:t/>
            </a:r>
            <a:br>
              <a:rPr lang="en-US" altLang="ko-KR" sz="1500" dirty="0"/>
            </a:br>
            <a:r>
              <a:rPr lang="en-US" altLang="ko-KR" sz="1500" dirty="0" smtClean="0"/>
              <a:t>-</a:t>
            </a:r>
            <a:r>
              <a:rPr lang="ko-KR" altLang="en-US" sz="1500" dirty="0" smtClean="0"/>
              <a:t>리스트내의 요소가 모두 같으면 </a:t>
            </a:r>
            <a:r>
              <a:rPr lang="en-US" altLang="ko-KR" sz="1500" dirty="0" smtClean="0"/>
              <a:t>True</a:t>
            </a:r>
            <a:br>
              <a:rPr lang="en-US" altLang="ko-KR" sz="1500" dirty="0" smtClean="0"/>
            </a:br>
            <a:r>
              <a:rPr lang="en-US" altLang="ko-KR" sz="1500" dirty="0" smtClean="0"/>
              <a:t>-</a:t>
            </a:r>
            <a:r>
              <a:rPr lang="ko-KR" altLang="en-US" sz="1500" dirty="0" smtClean="0"/>
              <a:t>리스트내의 요소가 다르면 </a:t>
            </a:r>
            <a:r>
              <a:rPr lang="en-US" altLang="ko-KR" sz="1500" dirty="0" smtClean="0"/>
              <a:t>False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두 리스트의 길이가 </a:t>
            </a:r>
            <a:r>
              <a:rPr lang="ko-KR" altLang="en-US" sz="1500" dirty="0" err="1" smtClean="0"/>
              <a:t>다를때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-</a:t>
            </a:r>
            <a:r>
              <a:rPr lang="ko-KR" altLang="en-US" sz="1500" dirty="0" smtClean="0"/>
              <a:t>길이가 </a:t>
            </a:r>
            <a:r>
              <a:rPr lang="ko-KR" altLang="en-US" sz="1500" dirty="0" err="1" smtClean="0"/>
              <a:t>긴쪽이</a:t>
            </a:r>
            <a:r>
              <a:rPr lang="ko-KR" altLang="en-US" sz="1500" dirty="0" smtClean="0"/>
              <a:t> 비교연산에서 큰 부분</a:t>
            </a:r>
            <a:endParaRPr lang="en-US" altLang="ko-KR" sz="15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362" y="4047041"/>
            <a:ext cx="1138518" cy="109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4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 함수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2493632" y="1131590"/>
            <a:ext cx="4526640" cy="30008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추가관련 함수</a:t>
            </a:r>
            <a:r>
              <a:rPr lang="en-US" altLang="ko-KR" dirty="0" smtClean="0"/>
              <a:t>: append, insert, extend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정렬관련 함수</a:t>
            </a:r>
            <a:r>
              <a:rPr lang="en-US" altLang="ko-KR" dirty="0" smtClean="0"/>
              <a:t>: sort, reverse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값추출</a:t>
            </a:r>
            <a:r>
              <a:rPr lang="ko-KR" altLang="en-US" dirty="0" smtClean="0"/>
              <a:t> 관련 함수</a:t>
            </a:r>
            <a:r>
              <a:rPr lang="en-US" altLang="ko-KR" dirty="0" smtClean="0"/>
              <a:t>: index, count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삭제관련 함수</a:t>
            </a:r>
            <a:r>
              <a:rPr lang="en-US" altLang="ko-KR" dirty="0" smtClean="0"/>
              <a:t>: remove, pop</a:t>
            </a:r>
          </a:p>
        </p:txBody>
      </p:sp>
    </p:spTree>
    <p:extLst>
      <p:ext uri="{BB962C8B-B14F-4D97-AF65-F5344CB8AC3E}">
        <p14:creationId xmlns:p14="http://schemas.microsoft.com/office/powerpoint/2010/main" val="424581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append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</a:t>
            </a:r>
            <a:r>
              <a:rPr lang="en-US" altLang="ko-KR" dirty="0" smtClean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b = [4,5]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a.append</a:t>
            </a:r>
            <a:r>
              <a:rPr lang="en-US" altLang="ko-KR" dirty="0">
                <a:solidFill>
                  <a:schemeClr val="tx1"/>
                </a:solidFill>
              </a:rPr>
              <a:t>(4)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a.append</a:t>
            </a:r>
            <a:r>
              <a:rPr lang="en-US" altLang="ko-KR" dirty="0">
                <a:solidFill>
                  <a:schemeClr val="tx1"/>
                </a:solidFill>
              </a:rPr>
              <a:t>(5)</a:t>
            </a: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a.append</a:t>
            </a:r>
            <a:r>
              <a:rPr lang="en-US" altLang="ko-KR" dirty="0" smtClean="0">
                <a:solidFill>
                  <a:schemeClr val="tx1"/>
                </a:solidFill>
              </a:rPr>
              <a:t>(b)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a.append</a:t>
            </a:r>
            <a:r>
              <a:rPr lang="en-US" altLang="ko-KR" sz="1500" dirty="0" smtClean="0"/>
              <a:t>(n)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맨 마지막에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을 삽입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n</a:t>
            </a:r>
            <a:r>
              <a:rPr lang="ko-KR" altLang="en-US" sz="1500" dirty="0" smtClean="0"/>
              <a:t>이 </a:t>
            </a:r>
            <a:r>
              <a:rPr lang="ko-KR" altLang="en-US" sz="1500" dirty="0" err="1" smtClean="0"/>
              <a:t>리스트일경우</a:t>
            </a:r>
            <a:r>
              <a:rPr lang="ko-KR" altLang="en-US" sz="1500" dirty="0" smtClean="0"/>
              <a:t> 다차원배열의 형태로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추가됨</a:t>
            </a:r>
            <a:endParaRPr lang="en-US" altLang="ko-KR" sz="15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881" y="3720528"/>
            <a:ext cx="2636335" cy="5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1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insert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69700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</a:t>
            </a:r>
            <a:r>
              <a:rPr lang="en-US" altLang="ko-KR" dirty="0">
                <a:solidFill>
                  <a:srgbClr val="92D050"/>
                </a:solidFill>
              </a:rPr>
              <a:t>'A','B'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a.insert</a:t>
            </a:r>
            <a:r>
              <a:rPr lang="en-US" altLang="ko-KR" dirty="0">
                <a:solidFill>
                  <a:schemeClr val="tx1"/>
                </a:solidFill>
              </a:rPr>
              <a:t>(0,4)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a.insert</a:t>
            </a:r>
            <a:r>
              <a:rPr lang="en-US" altLang="ko-KR" dirty="0">
                <a:solidFill>
                  <a:schemeClr val="tx1"/>
                </a:solidFill>
              </a:rPr>
              <a:t>(3,5)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a.insert</a:t>
            </a:r>
            <a:r>
              <a:rPr lang="en-US" altLang="ko-KR" dirty="0">
                <a:solidFill>
                  <a:schemeClr val="tx1"/>
                </a:solidFill>
              </a:rPr>
              <a:t>(2,6)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a.insert</a:t>
            </a:r>
            <a:r>
              <a:rPr lang="en-US" altLang="ko-KR" dirty="0">
                <a:solidFill>
                  <a:schemeClr val="tx1"/>
                </a:solidFill>
              </a:rPr>
              <a:t>(2,b)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a.insert</a:t>
            </a:r>
            <a:r>
              <a:rPr lang="en-US" altLang="ko-KR" sz="1500" dirty="0" smtClean="0"/>
              <a:t>(</a:t>
            </a:r>
            <a:r>
              <a:rPr lang="en-US" altLang="ko-KR" sz="1500" dirty="0" err="1" smtClean="0"/>
              <a:t>idx</a:t>
            </a:r>
            <a:r>
              <a:rPr lang="en-US" altLang="ko-KR" sz="1500" dirty="0" smtClean="0"/>
              <a:t>, 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</a:t>
            </a:r>
            <a:r>
              <a:rPr lang="en-US" altLang="ko-KR" sz="1500" dirty="0" err="1" smtClean="0"/>
              <a:t>idx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위치에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의 값을 추가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n</a:t>
            </a:r>
            <a:r>
              <a:rPr lang="ko-KR" altLang="en-US" sz="1500" dirty="0" smtClean="0"/>
              <a:t>에 리스트가 들어올 경우 다차원 배열의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형태로 추가됨</a:t>
            </a:r>
            <a:endParaRPr lang="en-US" altLang="ko-KR" sz="15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4083918"/>
            <a:ext cx="2931480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4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extend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199433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b = [4,5,6]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a.extend</a:t>
            </a:r>
            <a:r>
              <a:rPr lang="en-US" altLang="ko-KR" dirty="0">
                <a:solidFill>
                  <a:schemeClr val="tx1"/>
                </a:solidFill>
              </a:rPr>
              <a:t>(b)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037" y="3209716"/>
            <a:ext cx="2535189" cy="87420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60032" y="919773"/>
            <a:ext cx="4526640" cy="35548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a.extend</a:t>
            </a:r>
            <a:r>
              <a:rPr lang="en-US" altLang="ko-KR" sz="1500" dirty="0" smtClean="0"/>
              <a:t>(list)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뒤에 리스트를 붙임 </a:t>
            </a:r>
            <a:r>
              <a:rPr lang="en-US" altLang="ko-KR" sz="1500" dirty="0" smtClean="0"/>
              <a:t>(+</a:t>
            </a:r>
            <a:r>
              <a:rPr lang="ko-KR" altLang="en-US" sz="1500" dirty="0" smtClean="0"/>
              <a:t>연산과 동일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 내 다차원 배열의 형태로 붙이는 것이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아니라 </a:t>
            </a:r>
            <a:r>
              <a:rPr lang="en-US" altLang="ko-KR" sz="1500" dirty="0" smtClean="0"/>
              <a:t>b</a:t>
            </a:r>
            <a:r>
              <a:rPr lang="ko-KR" altLang="en-US" sz="1500" dirty="0" smtClean="0"/>
              <a:t>의 리스트내의 요소를 </a:t>
            </a:r>
            <a:r>
              <a:rPr lang="en-US" altLang="ko-KR" sz="1500" dirty="0" smtClean="0"/>
              <a:t>a</a:t>
            </a:r>
            <a:r>
              <a:rPr lang="ko-KR" altLang="en-US" sz="1500" dirty="0" smtClean="0"/>
              <a:t>의 리스트에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append </a:t>
            </a:r>
            <a:r>
              <a:rPr lang="ko-KR" altLang="en-US" sz="1500" dirty="0" smtClean="0"/>
              <a:t>하는 것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list </a:t>
            </a:r>
            <a:r>
              <a:rPr lang="ko-KR" altLang="en-US" sz="1500" dirty="0" smtClean="0"/>
              <a:t>부분에는 리스트만 들어올 수 있음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(</a:t>
            </a:r>
            <a:r>
              <a:rPr lang="ko-KR" altLang="en-US" sz="1500" dirty="0" smtClean="0"/>
              <a:t>정수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문자열 등 불가</a:t>
            </a:r>
            <a:r>
              <a:rPr lang="en-US" altLang="ko-KR" sz="15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790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sort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928801" y="1033681"/>
            <a:ext cx="4526640" cy="25160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a.sort</a:t>
            </a:r>
            <a:r>
              <a:rPr lang="en-US" altLang="ko-KR" sz="1500" dirty="0" smtClean="0"/>
              <a:t>()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리스트를 오름차순으로 정렬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문자도 아스키코드순으로 정렬</a:t>
            </a: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sort(reverse = True)</a:t>
            </a:r>
            <a:r>
              <a:rPr lang="ko-KR" altLang="en-US" sz="1500" dirty="0" smtClean="0"/>
              <a:t>라고 쓰면 역순으로 정렬</a:t>
            </a:r>
            <a:endParaRPr lang="en-US" altLang="ko-KR" sz="1500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2334882" y="1055900"/>
            <a:ext cx="2515233" cy="3422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[3,4,1,2,5]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</a:t>
            </a:r>
            <a:r>
              <a:rPr lang="en-US" altLang="ko-KR" dirty="0">
                <a:solidFill>
                  <a:srgbClr val="92D050"/>
                </a:solidFill>
              </a:rPr>
              <a:t>'C', 'E', 'A', 'B', 'D'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 = [6,9,10,7,8]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a.sort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b.sort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c.sort</a:t>
            </a:r>
            <a:r>
              <a:rPr lang="en-US" altLang="ko-KR" dirty="0">
                <a:solidFill>
                  <a:schemeClr val="tx1"/>
                </a:solidFill>
              </a:rPr>
              <a:t>(reverse = </a:t>
            </a:r>
            <a:r>
              <a:rPr lang="en-US" altLang="ko-KR" dirty="0">
                <a:solidFill>
                  <a:srgbClr val="92D050"/>
                </a:solidFill>
              </a:rPr>
              <a:t>True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print(b)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print(c)</a:t>
            </a:r>
            <a:endParaRPr lang="en-US" altLang="ko-KR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579862"/>
            <a:ext cx="2594611" cy="89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3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reverse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55379" y="969321"/>
            <a:ext cx="2703018" cy="3422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[3,7,1,4,6,2]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 err="1">
                <a:solidFill>
                  <a:srgbClr val="92D050"/>
                </a:solidFill>
              </a:rPr>
              <a:t>abcd</a:t>
            </a:r>
            <a:r>
              <a:rPr lang="en-US" altLang="ko-KR" dirty="0">
                <a:solidFill>
                  <a:srgbClr val="92D050"/>
                </a:solidFill>
              </a:rPr>
              <a:t>', '</a:t>
            </a:r>
            <a:r>
              <a:rPr lang="en-US" altLang="ko-KR" dirty="0" err="1">
                <a:solidFill>
                  <a:srgbClr val="92D050"/>
                </a:solidFill>
              </a:rPr>
              <a:t>ghij</a:t>
            </a:r>
            <a:r>
              <a:rPr lang="en-US" altLang="ko-KR" dirty="0">
                <a:solidFill>
                  <a:srgbClr val="92D050"/>
                </a:solidFill>
              </a:rPr>
              <a:t>', 'z', 'h'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 = [3,8,[1,3,5]]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a.reverse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b.reverse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c.reverse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print(b)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print(c)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439" y="3949020"/>
            <a:ext cx="2952328" cy="9551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157579" y="802933"/>
            <a:ext cx="4526640" cy="320857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a.reverse</a:t>
            </a:r>
            <a:r>
              <a:rPr lang="en-US" altLang="ko-KR" sz="1500" dirty="0" smtClean="0"/>
              <a:t>()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리스트를 역순으로 바꿔줌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정렬 후 역순으로 바꾸는 게 아니라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그냥 리스트 자체를 뒤집는 것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 내 리스트가 있으면 그 리스트는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뒤집지 않음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39385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index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41269" y="1059582"/>
            <a:ext cx="2703018" cy="25066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[1,2,3,4,5]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</a:t>
            </a:r>
            <a:r>
              <a:rPr lang="en-US" altLang="ko-KR" dirty="0">
                <a:solidFill>
                  <a:srgbClr val="92D050"/>
                </a:solidFill>
              </a:rPr>
              <a:t>'A','B','C'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 = [1,2,[3,4]]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d = [3,4]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a.index</a:t>
            </a:r>
            <a:r>
              <a:rPr lang="en-US" altLang="ko-KR" dirty="0">
                <a:solidFill>
                  <a:schemeClr val="tx1"/>
                </a:solidFill>
              </a:rPr>
              <a:t>(3))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b.index</a:t>
            </a:r>
            <a:r>
              <a:rPr lang="en-US" altLang="ko-KR" dirty="0">
                <a:solidFill>
                  <a:schemeClr val="tx1"/>
                </a:solidFill>
              </a:rPr>
              <a:t>('B'))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c.index</a:t>
            </a:r>
            <a:r>
              <a:rPr lang="en-US" altLang="ko-KR" dirty="0">
                <a:solidFill>
                  <a:schemeClr val="tx1"/>
                </a:solidFill>
              </a:rPr>
              <a:t>(d))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68" y="3748009"/>
            <a:ext cx="978603" cy="117831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967464"/>
            <a:ext cx="4526640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a.index</a:t>
            </a:r>
            <a:r>
              <a:rPr lang="en-US" altLang="ko-KR" sz="1500" dirty="0" smtClean="0"/>
              <a:t>(n)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리스트에서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이라는 요소가 있으면 그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인덱스를 리턴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n</a:t>
            </a:r>
            <a:r>
              <a:rPr lang="ko-KR" altLang="en-US" sz="1500" dirty="0" smtClean="0"/>
              <a:t>에는 리스트가 들어갈 수 있음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51385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="" xmlns:a16="http://schemas.microsoft.com/office/drawing/2014/main" id="{2E2B4108-F444-4BBE-9CD1-2053106A03E1}"/>
              </a:ext>
            </a:extLst>
          </p:cNvPr>
          <p:cNvGrpSpPr/>
          <p:nvPr/>
        </p:nvGrpSpPr>
        <p:grpSpPr>
          <a:xfrm>
            <a:off x="0" y="0"/>
            <a:ext cx="9252522" cy="5162162"/>
            <a:chOff x="-2" y="-9331"/>
            <a:chExt cx="9252522" cy="5162162"/>
          </a:xfrm>
        </p:grpSpPr>
        <p:pic>
          <p:nvPicPr>
            <p:cNvPr id="2" name="그림 1" descr="실외, 옅은, 바닥, 하늘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77DEE0C8-41E1-41BA-9F8D-3BF73D5359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186"/>
            <a:stretch/>
          </p:blipFill>
          <p:spPr>
            <a:xfrm>
              <a:off x="0" y="-9331"/>
              <a:ext cx="9252520" cy="5162162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="" xmlns:a16="http://schemas.microsoft.com/office/drawing/2014/main" id="{F74A9849-6142-4D64-AE02-3C8EDBEF5012}"/>
                </a:ext>
              </a:extLst>
            </p:cNvPr>
            <p:cNvSpPr/>
            <p:nvPr/>
          </p:nvSpPr>
          <p:spPr>
            <a:xfrm>
              <a:off x="-2" y="581138"/>
              <a:ext cx="9144000" cy="3981224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BC2B8079-4AA9-494D-B3FC-E7DB9EFFDD38}"/>
              </a:ext>
            </a:extLst>
          </p:cNvPr>
          <p:cNvSpPr/>
          <p:nvPr/>
        </p:nvSpPr>
        <p:spPr>
          <a:xfrm>
            <a:off x="1187624" y="905065"/>
            <a:ext cx="5612145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index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FCDBA995-BA08-4379-9D98-9CC7964FE9AD}"/>
              </a:ext>
            </a:extLst>
          </p:cNvPr>
          <p:cNvSpPr/>
          <p:nvPr/>
        </p:nvSpPr>
        <p:spPr>
          <a:xfrm>
            <a:off x="6173923" y="1779225"/>
            <a:ext cx="2664297" cy="115416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3. 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기타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87CA0D80-CB76-4530-8F61-8002EF105DF7}"/>
              </a:ext>
            </a:extLst>
          </p:cNvPr>
          <p:cNvSpPr/>
          <p:nvPr/>
        </p:nvSpPr>
        <p:spPr>
          <a:xfrm>
            <a:off x="3635896" y="1779225"/>
            <a:ext cx="2664297" cy="123110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2. 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함수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인수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="" xmlns:a16="http://schemas.microsoft.com/office/drawing/2014/main" id="{76EC3FBB-4BE8-465A-889F-F3B2CD68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FCDBA995-BA08-4379-9D98-9CC7964FE9AD}"/>
              </a:ext>
            </a:extLst>
          </p:cNvPr>
          <p:cNvSpPr/>
          <p:nvPr/>
        </p:nvSpPr>
        <p:spPr>
          <a:xfrm>
            <a:off x="539552" y="1779225"/>
            <a:ext cx="2664297" cy="158504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8" panose="02020600000000000000" pitchFamily="18" charset="-127"/>
                <a:ea typeface="a고딕18" panose="02020600000000000000" pitchFamily="18" charset="-127"/>
              </a:rPr>
              <a:t>리스트</a:t>
            </a:r>
            <a:endParaRPr lang="en-US" altLang="ko-KR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8" panose="02020600000000000000" pitchFamily="18" charset="-127"/>
              <a:ea typeface="a고딕18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33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count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41269" y="1059582"/>
            <a:ext cx="2703018" cy="25066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[1,2,1,3,1,5]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</a:t>
            </a:r>
            <a:r>
              <a:rPr lang="en-US" altLang="ko-KR" dirty="0">
                <a:solidFill>
                  <a:srgbClr val="92D050"/>
                </a:solidFill>
              </a:rPr>
              <a:t>'A', 'A', 'B'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c = [[1,2],[1,2],3,4]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d = [1,2]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a.count</a:t>
            </a:r>
            <a:r>
              <a:rPr lang="en-US" altLang="ko-KR" dirty="0">
                <a:solidFill>
                  <a:schemeClr val="tx1"/>
                </a:solidFill>
              </a:rPr>
              <a:t>(1))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b.count</a:t>
            </a:r>
            <a:r>
              <a:rPr lang="en-US" altLang="ko-KR" dirty="0">
                <a:solidFill>
                  <a:schemeClr val="tx1"/>
                </a:solidFill>
              </a:rPr>
              <a:t>('A'))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c.count</a:t>
            </a:r>
            <a:r>
              <a:rPr lang="en-US" altLang="ko-KR" dirty="0">
                <a:solidFill>
                  <a:schemeClr val="tx1"/>
                </a:solidFill>
              </a:rPr>
              <a:t>(d))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69" y="3686032"/>
            <a:ext cx="1122619" cy="10708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967464"/>
            <a:ext cx="4526640" cy="18235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a.count</a:t>
            </a:r>
            <a:r>
              <a:rPr lang="en-US" altLang="ko-KR" sz="1500" dirty="0" smtClean="0"/>
              <a:t>(n)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 내에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값이 </a:t>
            </a:r>
            <a:r>
              <a:rPr lang="ko-KR" altLang="en-US" sz="1500" dirty="0" err="1" smtClean="0"/>
              <a:t>몇번</a:t>
            </a:r>
            <a:r>
              <a:rPr lang="ko-KR" altLang="en-US" sz="1500" dirty="0" smtClean="0"/>
              <a:t> 나왔는지 리턴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n</a:t>
            </a:r>
            <a:r>
              <a:rPr lang="ko-KR" altLang="en-US" sz="1500" dirty="0" smtClean="0"/>
              <a:t>에는 리스트가 들어갈 수 있음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29107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remove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41269" y="1059582"/>
            <a:ext cx="2703018" cy="30243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[1,2,3,1,2,3]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a.remove</a:t>
            </a:r>
            <a:r>
              <a:rPr lang="en-US" altLang="ko-KR" dirty="0">
                <a:solidFill>
                  <a:schemeClr val="tx1"/>
                </a:solidFill>
              </a:rPr>
              <a:t>(3)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a.remove</a:t>
            </a:r>
            <a:r>
              <a:rPr lang="en-US" altLang="ko-KR" dirty="0">
                <a:solidFill>
                  <a:schemeClr val="tx1"/>
                </a:solidFill>
              </a:rPr>
              <a:t>(3)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a.remove</a:t>
            </a:r>
            <a:r>
              <a:rPr lang="en-US" altLang="ko-KR" dirty="0">
                <a:solidFill>
                  <a:schemeClr val="tx1"/>
                </a:solidFill>
              </a:rPr>
              <a:t>(2)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04" y="4167104"/>
            <a:ext cx="2025466" cy="8740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967464"/>
            <a:ext cx="4526640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a.remove</a:t>
            </a:r>
            <a:r>
              <a:rPr lang="en-US" altLang="ko-KR" sz="1500" dirty="0" smtClean="0"/>
              <a:t>(n)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리스트내에서</a:t>
            </a:r>
            <a:r>
              <a:rPr lang="ko-KR" altLang="en-US" sz="1500" dirty="0" smtClean="0"/>
              <a:t> 가장 처음 나오는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의 값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삭제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60127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po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p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41269" y="1059582"/>
            <a:ext cx="2703018" cy="223224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[1,2,3,4,5]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a.pop</a:t>
            </a:r>
            <a:r>
              <a:rPr lang="en-US" altLang="ko-KR" dirty="0">
                <a:solidFill>
                  <a:schemeClr val="tx1"/>
                </a:solidFill>
              </a:rPr>
              <a:t>())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a.pop</a:t>
            </a:r>
            <a:r>
              <a:rPr lang="en-US" altLang="ko-KR" dirty="0">
                <a:solidFill>
                  <a:schemeClr val="tx1"/>
                </a:solidFill>
              </a:rPr>
              <a:t>(1))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print(a)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374" y="3473567"/>
            <a:ext cx="2412658" cy="13362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967464"/>
            <a:ext cx="4526640" cy="25160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a.pop</a:t>
            </a:r>
            <a:r>
              <a:rPr lang="en-US" altLang="ko-KR" sz="1500" dirty="0" smtClean="0"/>
              <a:t>(</a:t>
            </a:r>
            <a:r>
              <a:rPr lang="en-US" altLang="ko-KR" sz="1500" dirty="0" err="1" smtClean="0"/>
              <a:t>idx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</a:t>
            </a:r>
            <a:r>
              <a:rPr lang="en-US" altLang="ko-KR" sz="1500" dirty="0" err="1" smtClean="0"/>
              <a:t>idx</a:t>
            </a:r>
            <a:r>
              <a:rPr lang="ko-KR" altLang="en-US" sz="1500" dirty="0" smtClean="0"/>
              <a:t>번째 위치의 값을 반환하고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그 위치의 값을 삭제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만약 </a:t>
            </a:r>
            <a:r>
              <a:rPr lang="en-US" altLang="ko-KR" sz="1500" dirty="0" err="1" smtClean="0"/>
              <a:t>idx</a:t>
            </a:r>
            <a:r>
              <a:rPr lang="ko-KR" altLang="en-US" sz="1500" dirty="0" smtClean="0"/>
              <a:t>에 </a:t>
            </a:r>
            <a:r>
              <a:rPr lang="ko-KR" altLang="en-US" sz="1500" dirty="0" err="1" smtClean="0"/>
              <a:t>아무런값도</a:t>
            </a:r>
            <a:r>
              <a:rPr lang="ko-KR" altLang="en-US" sz="1500" dirty="0" smtClean="0"/>
              <a:t> 입력되지 않으면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맨 </a:t>
            </a:r>
            <a:r>
              <a:rPr lang="ko-KR" altLang="en-US" sz="1500" dirty="0" err="1" smtClean="0"/>
              <a:t>마지막값</a:t>
            </a:r>
            <a:r>
              <a:rPr lang="ko-KR" altLang="en-US" sz="1500" dirty="0" smtClean="0"/>
              <a:t> 반환 후 삭제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300563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리스트와 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for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288740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[1,2,3,4,5]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a: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print(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, end = </a:t>
            </a:r>
            <a:r>
              <a:rPr lang="en-US" altLang="ko-KR" dirty="0">
                <a:solidFill>
                  <a:srgbClr val="92D050"/>
                </a:solidFill>
              </a:rPr>
              <a:t>' 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print('')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str_array</a:t>
            </a:r>
            <a:r>
              <a:rPr lang="en-US" altLang="ko-KR" dirty="0">
                <a:solidFill>
                  <a:schemeClr val="tx1"/>
                </a:solidFill>
              </a:rPr>
              <a:t> = [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 err="1">
                <a:solidFill>
                  <a:srgbClr val="92D050"/>
                </a:solidFill>
              </a:rPr>
              <a:t>abc</a:t>
            </a:r>
            <a:r>
              <a:rPr lang="en-US" altLang="ko-KR" dirty="0">
                <a:solidFill>
                  <a:srgbClr val="92D050"/>
                </a:solidFill>
              </a:rPr>
              <a:t>', '</a:t>
            </a:r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', '</a:t>
            </a:r>
            <a:r>
              <a:rPr lang="en-US" altLang="ko-KR" dirty="0" err="1">
                <a:solidFill>
                  <a:srgbClr val="92D050"/>
                </a:solidFill>
              </a:rPr>
              <a:t>ghi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str_array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print(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, end = </a:t>
            </a:r>
            <a:r>
              <a:rPr lang="en-US" altLang="ko-KR" dirty="0">
                <a:solidFill>
                  <a:srgbClr val="92D050"/>
                </a:solidFill>
              </a:rPr>
              <a:t>' 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87E0FB7-C863-4324-A21E-8F3144F21D9D}"/>
              </a:ext>
            </a:extLst>
          </p:cNvPr>
          <p:cNvSpPr txBox="1"/>
          <p:nvPr/>
        </p:nvSpPr>
        <p:spPr>
          <a:xfrm>
            <a:off x="5070410" y="1196510"/>
            <a:ext cx="3892412" cy="251607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for</a:t>
            </a:r>
            <a:r>
              <a:rPr lang="ko-KR" altLang="en-US" sz="1500" dirty="0" smtClean="0"/>
              <a:t>문 </a:t>
            </a:r>
            <a:r>
              <a:rPr lang="en-US" altLang="ko-KR" sz="1500" dirty="0" smtClean="0"/>
              <a:t>in </a:t>
            </a:r>
            <a:r>
              <a:rPr lang="ko-KR" altLang="en-US" sz="1500" dirty="0" smtClean="0"/>
              <a:t>뒤에 리스트를 사용 가능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i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변수가 </a:t>
            </a:r>
            <a:r>
              <a:rPr lang="en-US" altLang="ko-KR" sz="1500" dirty="0" smtClean="0"/>
              <a:t>a</a:t>
            </a:r>
            <a:r>
              <a:rPr lang="ko-KR" altLang="en-US" sz="1500" dirty="0" smtClean="0"/>
              <a:t>의 값을 하나씩 참조해가면서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리스트의 끝이 되면 리스트 탈출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i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변수가 </a:t>
            </a:r>
            <a:r>
              <a:rPr lang="en-US" altLang="ko-KR" sz="1500" dirty="0" err="1" smtClean="0"/>
              <a:t>str_array</a:t>
            </a:r>
            <a:r>
              <a:rPr lang="ko-KR" altLang="en-US" sz="1500" dirty="0" smtClean="0"/>
              <a:t>의 값을 하나씩 참조해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가면서 리스트의 끝이 되면 탈출</a:t>
            </a:r>
            <a:endParaRPr lang="en-US" altLang="ko-KR" sz="15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639" y="4188257"/>
            <a:ext cx="2254377" cy="95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리스트와 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for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문 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-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가로입력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4107" y="877845"/>
            <a:ext cx="2398393" cy="39604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arr</a:t>
            </a:r>
            <a:r>
              <a:rPr lang="en-US" altLang="ko-KR" dirty="0">
                <a:solidFill>
                  <a:schemeClr val="tx1"/>
                </a:solidFill>
              </a:rPr>
              <a:t> = []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n = </a:t>
            </a:r>
            <a:r>
              <a:rPr lang="en-US" altLang="ko-KR" dirty="0" err="1">
                <a:solidFill>
                  <a:schemeClr val="tx1"/>
                </a:solidFill>
              </a:rPr>
              <a:t>int</a:t>
            </a:r>
            <a:r>
              <a:rPr lang="en-US" altLang="ko-KR" dirty="0">
                <a:solidFill>
                  <a:schemeClr val="tx1"/>
                </a:solidFill>
              </a:rPr>
              <a:t>(input())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num</a:t>
            </a:r>
            <a:r>
              <a:rPr lang="en-US" altLang="ko-KR" dirty="0">
                <a:solidFill>
                  <a:schemeClr val="tx1"/>
                </a:solidFill>
              </a:rPr>
              <a:t> = input()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sum = 0</a:t>
            </a:r>
          </a:p>
          <a:p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num.split</a:t>
            </a:r>
            <a:r>
              <a:rPr lang="en-US" altLang="ko-KR" dirty="0">
                <a:solidFill>
                  <a:schemeClr val="tx1"/>
                </a:solidFill>
              </a:rPr>
              <a:t>():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 err="1">
                <a:solidFill>
                  <a:schemeClr val="tx1"/>
                </a:solidFill>
              </a:rPr>
              <a:t>int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</a:t>
            </a:r>
            <a:r>
              <a:rPr lang="en-US" altLang="ko-KR" dirty="0" err="1">
                <a:solidFill>
                  <a:schemeClr val="tx1"/>
                </a:solidFill>
              </a:rPr>
              <a:t>arr.append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sum = sum + </a:t>
            </a:r>
            <a:r>
              <a:rPr lang="en-US" altLang="ko-KR" dirty="0" err="1">
                <a:solidFill>
                  <a:schemeClr val="tx1"/>
                </a:solidFill>
              </a:rPr>
              <a:t>arr</a:t>
            </a:r>
            <a:r>
              <a:rPr lang="en-US" altLang="ko-KR" dirty="0">
                <a:solidFill>
                  <a:schemeClr val="tx1"/>
                </a:solidFill>
              </a:rPr>
              <a:t>[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print(sum)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87E0FB7-C863-4324-A21E-8F3144F21D9D}"/>
              </a:ext>
            </a:extLst>
          </p:cNvPr>
          <p:cNvSpPr txBox="1"/>
          <p:nvPr/>
        </p:nvSpPr>
        <p:spPr>
          <a:xfrm>
            <a:off x="5070410" y="972940"/>
            <a:ext cx="3752950" cy="320857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num</a:t>
            </a:r>
            <a:r>
              <a:rPr lang="ko-KR" altLang="en-US" sz="1500" dirty="0" smtClean="0"/>
              <a:t>을 문자열 형태로 </a:t>
            </a:r>
            <a:r>
              <a:rPr lang="ko-KR" altLang="en-US" sz="1500" dirty="0" err="1" smtClean="0"/>
              <a:t>입력받는다</a:t>
            </a:r>
            <a:r>
              <a:rPr lang="en-US" altLang="ko-KR" sz="1500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입력받으면</a:t>
            </a:r>
            <a:r>
              <a:rPr lang="ko-KR" altLang="en-US" sz="1500" dirty="0" smtClean="0"/>
              <a:t> 공백을 기준으로 구분하는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문자열이 형성됨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공백을 기준으로 구분하므로 </a:t>
            </a:r>
            <a:r>
              <a:rPr lang="en-US" altLang="ko-KR" sz="1500" dirty="0" smtClean="0"/>
              <a:t>split()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i</a:t>
            </a:r>
            <a:r>
              <a:rPr lang="ko-KR" altLang="en-US" sz="1500" dirty="0" smtClean="0"/>
              <a:t>는 문자열 변수이므로 정수 변환 후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배열에 값 추가</a:t>
            </a:r>
            <a:endParaRPr lang="en-US" altLang="ko-KR" sz="15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07" y="4143306"/>
            <a:ext cx="2380987" cy="8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5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다차원 배열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31754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a = [1,2,[3,4]]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print(a[2][0])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print(a[2][1])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b = [1,2,[3,4,[5,6]]]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print(b[2][2][0])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print(b[2][2][1])</a:t>
            </a:r>
            <a:endParaRPr lang="en-US" altLang="ko-KR" dirty="0">
              <a:solidFill>
                <a:schemeClr val="tx1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6130550" y="557871"/>
            <a:ext cx="1800000" cy="1800000"/>
            <a:chOff x="5580112" y="1226541"/>
            <a:chExt cx="1800000" cy="1800000"/>
          </a:xfrm>
        </p:grpSpPr>
        <p:grpSp>
          <p:nvGrpSpPr>
            <p:cNvPr id="19" name="그룹 18"/>
            <p:cNvGrpSpPr/>
            <p:nvPr/>
          </p:nvGrpSpPr>
          <p:grpSpPr>
            <a:xfrm>
              <a:off x="5580112" y="1226541"/>
              <a:ext cx="1800000" cy="1800000"/>
              <a:chOff x="5580112" y="1226541"/>
              <a:chExt cx="1800000" cy="1800000"/>
            </a:xfrm>
          </p:grpSpPr>
          <p:sp>
            <p:nvSpPr>
              <p:cNvPr id="14" name="직사각형 13"/>
              <p:cNvSpPr/>
              <p:nvPr/>
            </p:nvSpPr>
            <p:spPr>
              <a:xfrm>
                <a:off x="5580112" y="1226541"/>
                <a:ext cx="1800000" cy="18000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" name="직선 연결선 7"/>
              <p:cNvCxnSpPr/>
              <p:nvPr/>
            </p:nvCxnSpPr>
            <p:spPr>
              <a:xfrm>
                <a:off x="5580112" y="1779662"/>
                <a:ext cx="18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>
                <a:off x="5580112" y="2355726"/>
                <a:ext cx="18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/>
              <p:cNvCxnSpPr>
                <a:endCxn id="14" idx="2"/>
              </p:cNvCxnSpPr>
              <p:nvPr/>
            </p:nvCxnSpPr>
            <p:spPr>
              <a:xfrm>
                <a:off x="6480112" y="2355726"/>
                <a:ext cx="0" cy="6708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/>
            <p:cNvSpPr txBox="1"/>
            <p:nvPr/>
          </p:nvSpPr>
          <p:spPr>
            <a:xfrm>
              <a:off x="6301172" y="1315580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17182" y="1858140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815998" y="2483981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715998" y="2506468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5140683" y="2691304"/>
            <a:ext cx="1800000" cy="1800000"/>
            <a:chOff x="6317833" y="2600444"/>
            <a:chExt cx="1800000" cy="1800000"/>
          </a:xfrm>
        </p:grpSpPr>
        <p:sp>
          <p:nvSpPr>
            <p:cNvPr id="25" name="직사각형 24"/>
            <p:cNvSpPr/>
            <p:nvPr/>
          </p:nvSpPr>
          <p:spPr>
            <a:xfrm>
              <a:off x="6317833" y="2600444"/>
              <a:ext cx="1800000" cy="180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/>
            <p:cNvCxnSpPr/>
            <p:nvPr/>
          </p:nvCxnSpPr>
          <p:spPr>
            <a:xfrm flipV="1">
              <a:off x="6358119" y="3018715"/>
              <a:ext cx="1636322" cy="3155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 flipV="1">
              <a:off x="6358119" y="3594778"/>
              <a:ext cx="1636322" cy="3155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7220054" y="3752571"/>
              <a:ext cx="0" cy="6478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747001" y="2807175"/>
              <a:ext cx="399946" cy="369332"/>
            </a:xfrm>
            <a:prstGeom prst="rect">
              <a:avLst/>
            </a:prstGeom>
            <a:noFill/>
            <a:scene3d>
              <a:camera prst="perspectiveRigh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728867" y="3290694"/>
              <a:ext cx="399946" cy="369332"/>
            </a:xfrm>
            <a:prstGeom prst="rect">
              <a:avLst/>
            </a:prstGeom>
            <a:noFill/>
            <a:scene3d>
              <a:camera prst="perspectiveRigh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412875" y="3932062"/>
              <a:ext cx="399946" cy="369332"/>
            </a:xfrm>
            <a:prstGeom prst="rect">
              <a:avLst/>
            </a:prstGeom>
            <a:noFill/>
            <a:scene3d>
              <a:camera prst="perspectiveRigh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5</a:t>
              </a:r>
              <a:endParaRPr lang="ko-KR" alt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203272" y="3835597"/>
              <a:ext cx="399946" cy="369332"/>
            </a:xfrm>
            <a:prstGeom prst="rect">
              <a:avLst/>
            </a:prstGeom>
            <a:noFill/>
            <a:scene3d>
              <a:camera prst="perspectiveRigh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6</a:t>
              </a:r>
              <a:endParaRPr lang="ko-KR" altLang="en-US" dirty="0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6203638" y="2779300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    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7030550" y="2841034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916874" y="277578"/>
            <a:ext cx="274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</a:t>
            </a:r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985924" y="2544031"/>
            <a:ext cx="301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875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2</a:t>
            </a:r>
            <a:r>
              <a:rPr lang="en-US" altLang="ko-KR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. </a:t>
            </a:r>
            <a:r>
              <a:rPr lang="ko-KR" altLang="en-US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함수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300573" y="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함수란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87263" y="674665"/>
            <a:ext cx="2398393" cy="416169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dirty="0" err="1">
                <a:solidFill>
                  <a:schemeClr val="tx1"/>
                </a:solidFill>
              </a:rPr>
              <a:t>arr</a:t>
            </a:r>
            <a:r>
              <a:rPr lang="en-US" altLang="ko-KR" sz="1500" dirty="0">
                <a:solidFill>
                  <a:schemeClr val="tx1"/>
                </a:solidFill>
              </a:rPr>
              <a:t> = []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arr2 = []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>
                <a:solidFill>
                  <a:schemeClr val="tx1"/>
                </a:solidFill>
              </a:rPr>
              <a:t>n = </a:t>
            </a:r>
            <a:r>
              <a:rPr lang="en-US" altLang="ko-KR" sz="1500" dirty="0" err="1">
                <a:solidFill>
                  <a:schemeClr val="tx1"/>
                </a:solidFill>
              </a:rPr>
              <a:t>int</a:t>
            </a:r>
            <a:r>
              <a:rPr lang="en-US" altLang="ko-KR" sz="1500" dirty="0">
                <a:solidFill>
                  <a:schemeClr val="tx1"/>
                </a:solidFill>
              </a:rPr>
              <a:t>(input())</a:t>
            </a:r>
          </a:p>
          <a:p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k = </a:t>
            </a:r>
            <a:r>
              <a:rPr lang="en-US" altLang="ko-KR" sz="1500" dirty="0" err="1">
                <a:solidFill>
                  <a:schemeClr val="tx1"/>
                </a:solidFill>
              </a:rPr>
              <a:t>int</a:t>
            </a:r>
            <a:r>
              <a:rPr lang="en-US" altLang="ko-KR" sz="1500" dirty="0">
                <a:solidFill>
                  <a:schemeClr val="tx1"/>
                </a:solidFill>
              </a:rPr>
              <a:t>(input())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</a:t>
            </a:r>
            <a:r>
              <a:rPr lang="en-US" altLang="ko-KR" sz="1500" dirty="0" err="1">
                <a:solidFill>
                  <a:schemeClr val="tx1"/>
                </a:solidFill>
              </a:rPr>
              <a:t>arr.append</a:t>
            </a:r>
            <a:r>
              <a:rPr lang="en-US" altLang="ko-KR" sz="1500" dirty="0">
                <a:solidFill>
                  <a:schemeClr val="tx1"/>
                </a:solidFill>
              </a:rPr>
              <a:t>(k)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k = </a:t>
            </a:r>
            <a:r>
              <a:rPr lang="en-US" altLang="ko-KR" sz="1500" dirty="0" err="1">
                <a:solidFill>
                  <a:schemeClr val="tx1"/>
                </a:solidFill>
              </a:rPr>
              <a:t>int</a:t>
            </a:r>
            <a:r>
              <a:rPr lang="en-US" altLang="ko-KR" sz="1500" dirty="0">
                <a:solidFill>
                  <a:schemeClr val="tx1"/>
                </a:solidFill>
              </a:rPr>
              <a:t>(input())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arr2.append(k)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print(</a:t>
            </a:r>
            <a:r>
              <a:rPr lang="en-US" altLang="ko-KR" sz="1500" dirty="0" err="1">
                <a:solidFill>
                  <a:schemeClr val="tx1"/>
                </a:solidFill>
              </a:rPr>
              <a:t>arr</a:t>
            </a:r>
            <a:r>
              <a:rPr lang="en-US" altLang="ko-KR" sz="1500" dirty="0">
                <a:solidFill>
                  <a:schemeClr val="tx1"/>
                </a:solidFill>
              </a:rPr>
              <a:t>[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])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print(arr2[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])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5730179" y="236955"/>
            <a:ext cx="2398393" cy="4669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dirty="0" err="1">
                <a:solidFill>
                  <a:srgbClr val="92D050"/>
                </a:solidFill>
              </a:rPr>
              <a:t>def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rgbClr val="0070C0"/>
                </a:solidFill>
              </a:rPr>
              <a:t>input_list</a:t>
            </a:r>
            <a:r>
              <a:rPr lang="en-US" altLang="ko-KR" sz="1500" dirty="0">
                <a:solidFill>
                  <a:srgbClr val="0070C0"/>
                </a:solidFill>
              </a:rPr>
              <a:t>(</a:t>
            </a:r>
            <a:r>
              <a:rPr lang="en-US" altLang="ko-KR" sz="1500" dirty="0" err="1">
                <a:solidFill>
                  <a:srgbClr val="0070C0"/>
                </a:solidFill>
              </a:rPr>
              <a:t>arr</a:t>
            </a:r>
            <a:r>
              <a:rPr lang="en-US" altLang="ko-KR" sz="1500" dirty="0">
                <a:solidFill>
                  <a:srgbClr val="0070C0"/>
                </a:solidFill>
              </a:rPr>
              <a:t>, 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</a:t>
            </a:r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    k = </a:t>
            </a:r>
            <a:r>
              <a:rPr lang="en-US" altLang="ko-KR" sz="1500" dirty="0" err="1">
                <a:solidFill>
                  <a:schemeClr val="tx1"/>
                </a:solidFill>
              </a:rPr>
              <a:t>int</a:t>
            </a:r>
            <a:r>
              <a:rPr lang="en-US" altLang="ko-KR" sz="1500" dirty="0">
                <a:solidFill>
                  <a:schemeClr val="tx1"/>
                </a:solidFill>
              </a:rPr>
              <a:t>(input())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    </a:t>
            </a:r>
            <a:r>
              <a:rPr lang="en-US" altLang="ko-KR" sz="1500" dirty="0" err="1">
                <a:solidFill>
                  <a:schemeClr val="tx1"/>
                </a:solidFill>
              </a:rPr>
              <a:t>arr.append</a:t>
            </a:r>
            <a:r>
              <a:rPr lang="en-US" altLang="ko-KR" sz="1500" dirty="0">
                <a:solidFill>
                  <a:schemeClr val="tx1"/>
                </a:solidFill>
              </a:rPr>
              <a:t>(k)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 err="1">
                <a:solidFill>
                  <a:srgbClr val="92D050"/>
                </a:solidFill>
              </a:rPr>
              <a:t>def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rgbClr val="0070C0"/>
                </a:solidFill>
              </a:rPr>
              <a:t>print_list</a:t>
            </a:r>
            <a:r>
              <a:rPr lang="en-US" altLang="ko-KR" sz="1500" dirty="0">
                <a:solidFill>
                  <a:srgbClr val="0070C0"/>
                </a:solidFill>
              </a:rPr>
              <a:t>(</a:t>
            </a:r>
            <a:r>
              <a:rPr lang="en-US" altLang="ko-KR" sz="1500" dirty="0" err="1">
                <a:solidFill>
                  <a:srgbClr val="0070C0"/>
                </a:solidFill>
              </a:rPr>
              <a:t>arr</a:t>
            </a:r>
            <a:r>
              <a:rPr lang="en-US" altLang="ko-KR" sz="1500" dirty="0">
                <a:solidFill>
                  <a:srgbClr val="0070C0"/>
                </a:solidFill>
              </a:rPr>
              <a:t>, 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</a:t>
            </a:r>
            <a:r>
              <a:rPr lang="en-US" altLang="ko-KR" sz="1500" dirty="0">
                <a:solidFill>
                  <a:srgbClr val="92D050"/>
                </a:solidFill>
              </a:rPr>
              <a:t>for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 </a:t>
            </a:r>
            <a:r>
              <a:rPr lang="en-US" altLang="ko-KR" sz="1500" dirty="0">
                <a:solidFill>
                  <a:srgbClr val="92D050"/>
                </a:solidFill>
              </a:rPr>
              <a:t>in</a:t>
            </a:r>
            <a:r>
              <a:rPr lang="en-US" altLang="ko-KR" sz="1500" dirty="0">
                <a:solidFill>
                  <a:schemeClr val="tx1"/>
                </a:solidFill>
              </a:rPr>
              <a:t> range(0,n):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        print(arr2[</a:t>
            </a:r>
            <a:r>
              <a:rPr lang="en-US" altLang="ko-KR" sz="1500" dirty="0" err="1">
                <a:solidFill>
                  <a:schemeClr val="tx1"/>
                </a:solidFill>
              </a:rPr>
              <a:t>i</a:t>
            </a:r>
            <a:r>
              <a:rPr lang="en-US" altLang="ko-KR" sz="1500" dirty="0">
                <a:solidFill>
                  <a:schemeClr val="tx1"/>
                </a:solidFill>
              </a:rPr>
              <a:t>])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 err="1">
                <a:solidFill>
                  <a:schemeClr val="tx1"/>
                </a:solidFill>
              </a:rPr>
              <a:t>arr</a:t>
            </a:r>
            <a:r>
              <a:rPr lang="en-US" altLang="ko-KR" sz="1500" dirty="0">
                <a:solidFill>
                  <a:schemeClr val="tx1"/>
                </a:solidFill>
              </a:rPr>
              <a:t> = []</a:t>
            </a:r>
          </a:p>
          <a:p>
            <a:r>
              <a:rPr lang="en-US" altLang="ko-KR" sz="1500" dirty="0">
                <a:solidFill>
                  <a:schemeClr val="tx1"/>
                </a:solidFill>
              </a:rPr>
              <a:t>arr2 = []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>
                <a:solidFill>
                  <a:schemeClr val="tx1"/>
                </a:solidFill>
              </a:rPr>
              <a:t>n = </a:t>
            </a:r>
            <a:r>
              <a:rPr lang="en-US" altLang="ko-KR" sz="1500" dirty="0" err="1">
                <a:solidFill>
                  <a:schemeClr val="tx1"/>
                </a:solidFill>
              </a:rPr>
              <a:t>int</a:t>
            </a:r>
            <a:r>
              <a:rPr lang="en-US" altLang="ko-KR" sz="1500" dirty="0">
                <a:solidFill>
                  <a:schemeClr val="tx1"/>
                </a:solidFill>
              </a:rPr>
              <a:t>(input())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 err="1">
                <a:solidFill>
                  <a:schemeClr val="tx1"/>
                </a:solidFill>
              </a:rPr>
              <a:t>input_list</a:t>
            </a:r>
            <a:r>
              <a:rPr lang="en-US" altLang="ko-KR" sz="1500" dirty="0">
                <a:solidFill>
                  <a:schemeClr val="tx1"/>
                </a:solidFill>
              </a:rPr>
              <a:t>(</a:t>
            </a:r>
            <a:r>
              <a:rPr lang="en-US" altLang="ko-KR" sz="1500" dirty="0" err="1">
                <a:solidFill>
                  <a:schemeClr val="tx1"/>
                </a:solidFill>
              </a:rPr>
              <a:t>arr</a:t>
            </a:r>
            <a:r>
              <a:rPr lang="en-US" altLang="ko-KR" sz="1500" dirty="0">
                <a:solidFill>
                  <a:schemeClr val="tx1"/>
                </a:solidFill>
              </a:rPr>
              <a:t>, n)</a:t>
            </a:r>
          </a:p>
          <a:p>
            <a:r>
              <a:rPr lang="en-US" altLang="ko-KR" sz="1500" dirty="0" err="1">
                <a:solidFill>
                  <a:schemeClr val="tx1"/>
                </a:solidFill>
              </a:rPr>
              <a:t>input_list</a:t>
            </a:r>
            <a:r>
              <a:rPr lang="en-US" altLang="ko-KR" sz="1500" dirty="0">
                <a:solidFill>
                  <a:schemeClr val="tx1"/>
                </a:solidFill>
              </a:rPr>
              <a:t>(arr2, n)</a:t>
            </a:r>
          </a:p>
          <a:p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en-US" altLang="ko-KR" sz="1500" dirty="0" err="1">
                <a:solidFill>
                  <a:schemeClr val="tx1"/>
                </a:solidFill>
              </a:rPr>
              <a:t>print_list</a:t>
            </a:r>
            <a:r>
              <a:rPr lang="en-US" altLang="ko-KR" sz="1500" dirty="0">
                <a:solidFill>
                  <a:schemeClr val="tx1"/>
                </a:solidFill>
              </a:rPr>
              <a:t>(</a:t>
            </a:r>
            <a:r>
              <a:rPr lang="en-US" altLang="ko-KR" sz="1500" dirty="0" err="1">
                <a:solidFill>
                  <a:schemeClr val="tx1"/>
                </a:solidFill>
              </a:rPr>
              <a:t>arr</a:t>
            </a:r>
            <a:r>
              <a:rPr lang="en-US" altLang="ko-KR" sz="1500" dirty="0">
                <a:solidFill>
                  <a:schemeClr val="tx1"/>
                </a:solidFill>
              </a:rPr>
              <a:t>, n)</a:t>
            </a:r>
          </a:p>
          <a:p>
            <a:r>
              <a:rPr lang="en-US" altLang="ko-KR" sz="1500" dirty="0" err="1">
                <a:solidFill>
                  <a:schemeClr val="tx1"/>
                </a:solidFill>
              </a:rPr>
              <a:t>print_list</a:t>
            </a:r>
            <a:r>
              <a:rPr lang="en-US" altLang="ko-KR" sz="1500" dirty="0">
                <a:solidFill>
                  <a:schemeClr val="tx1"/>
                </a:solidFill>
              </a:rPr>
              <a:t>(arr2, n)</a:t>
            </a:r>
          </a:p>
        </p:txBody>
      </p:sp>
    </p:spTree>
    <p:extLst>
      <p:ext uri="{BB962C8B-B14F-4D97-AF65-F5344CB8AC3E}">
        <p14:creationId xmlns:p14="http://schemas.microsoft.com/office/powerpoint/2010/main" val="93712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2515182" y="877845"/>
            <a:ext cx="6089266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같은 작업을 반복할 때 보기 편하게 바꿔줌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특정한 기능을 수행하는 도구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함수는 사용하기 직전에 선언해도 됨</a:t>
            </a:r>
            <a:r>
              <a:rPr lang="en-US" altLang="ko-KR" sz="1500" dirty="0" smtClean="0"/>
              <a:t>.</a:t>
            </a:r>
            <a:br>
              <a:rPr lang="en-US" altLang="ko-KR" sz="1500" dirty="0" smtClean="0"/>
            </a:br>
            <a:r>
              <a:rPr lang="ko-KR" altLang="en-US" sz="1500" dirty="0" smtClean="0"/>
              <a:t>그러나 </a:t>
            </a:r>
            <a:r>
              <a:rPr lang="ko-KR" altLang="en-US" sz="1500" dirty="0" err="1" smtClean="0"/>
              <a:t>가독성을</a:t>
            </a:r>
            <a:r>
              <a:rPr lang="ko-KR" altLang="en-US" sz="1500" dirty="0" smtClean="0"/>
              <a:t> 위해서 맨 위에 모두 선언 </a:t>
            </a:r>
            <a:r>
              <a:rPr lang="ko-KR" altLang="en-US" sz="1500" dirty="0" err="1" smtClean="0"/>
              <a:t>하는게</a:t>
            </a:r>
            <a:r>
              <a:rPr lang="ko-KR" altLang="en-US" sz="1500" dirty="0" smtClean="0"/>
              <a:t> 보기 좋음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함수를 호출하려면 함수 </a:t>
            </a:r>
            <a:r>
              <a:rPr lang="ko-KR" altLang="en-US" sz="1500" dirty="0" err="1" smtClean="0"/>
              <a:t>이름뒤에</a:t>
            </a:r>
            <a:r>
              <a:rPr lang="ko-KR" altLang="en-US" sz="1500" dirty="0" smtClean="0"/>
              <a:t> 필수로 괄호가 붙어야 함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(</a:t>
            </a:r>
            <a:r>
              <a:rPr lang="ko-KR" altLang="en-US" sz="1500" dirty="0" smtClean="0"/>
              <a:t>괄호가 함수인지 변수인지 구분하는 부분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함수 내에서 선언한 변수는 함수가 종료되면 삭제됨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-&gt; </a:t>
            </a:r>
            <a:r>
              <a:rPr lang="ko-KR" altLang="en-US" sz="1500" dirty="0" smtClean="0"/>
              <a:t>함수 내에서 선언한 변수를 함수 외부에서 사용 불가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    </a:t>
            </a:r>
            <a:r>
              <a:rPr lang="ko-KR" altLang="en-US" sz="1500" dirty="0" smtClean="0"/>
              <a:t>반대는 가능</a:t>
            </a:r>
            <a:endParaRPr lang="en-US" altLang="ko-KR" sz="1500" dirty="0" smtClean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함수란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?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31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인수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함수란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?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441269" y="1059582"/>
            <a:ext cx="2703018" cy="19442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 smtClean="0">
                <a:solidFill>
                  <a:srgbClr val="92D050"/>
                </a:solidFill>
              </a:rPr>
              <a:t>def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rgbClr val="0070C0"/>
                </a:solidFill>
              </a:rPr>
              <a:t>a()</a:t>
            </a:r>
            <a:r>
              <a:rPr lang="en-US" altLang="ko-KR" dirty="0" smtClean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   n = 3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a()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print(n)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084168" y="1059582"/>
            <a:ext cx="2703018" cy="19442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n = 3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 smtClean="0">
                <a:solidFill>
                  <a:srgbClr val="92D050"/>
                </a:solidFill>
              </a:rPr>
              <a:t>def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rgbClr val="0070C0"/>
                </a:solidFill>
              </a:rPr>
              <a:t>a():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  print(n)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a()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2460686" y="3293617"/>
            <a:ext cx="2471354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에러 발생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why? n</a:t>
            </a:r>
            <a:r>
              <a:rPr lang="ko-KR" altLang="en-US" sz="1500" dirty="0" smtClean="0"/>
              <a:t>의 값 참조 불가</a:t>
            </a:r>
            <a:endParaRPr lang="en-US" altLang="ko-KR" sz="1500" dirty="0" smtClean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6084168" y="3293617"/>
            <a:ext cx="2602632" cy="78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n</a:t>
            </a:r>
            <a:r>
              <a:rPr lang="ko-KR" altLang="en-US" sz="1500" dirty="0" smtClean="0"/>
              <a:t>의 값이 출력됨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why? n</a:t>
            </a:r>
            <a:r>
              <a:rPr lang="ko-KR" altLang="en-US" sz="1500" dirty="0" smtClean="0"/>
              <a:t>은 전역변수 역할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383106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1. </a:t>
            </a:r>
            <a:r>
              <a:rPr lang="ko-KR" altLang="en-US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리스트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83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인수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매개변수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인수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41269" y="1059582"/>
            <a:ext cx="2703018" cy="19442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add</a:t>
            </a:r>
            <a:r>
              <a:rPr lang="en-US" altLang="ko-KR" dirty="0">
                <a:solidFill>
                  <a:schemeClr val="tx1"/>
                </a:solidFill>
              </a:rPr>
              <a:t>(a, b):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print(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add(3,4)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add(</a:t>
            </a:r>
            <a:r>
              <a:rPr lang="en-US" altLang="ko-KR" dirty="0">
                <a:solidFill>
                  <a:srgbClr val="92D050"/>
                </a:solidFill>
              </a:rPr>
              <a:t>'A', 'B'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add([1,2], [3,4])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036" y="3507854"/>
            <a:ext cx="2761252" cy="9455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329359" y="1025127"/>
            <a:ext cx="3357441" cy="25160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함수에는 값을 넘겨줄 수 있음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값을 넘겨줄 때 </a:t>
            </a:r>
            <a:r>
              <a:rPr lang="ko-KR" altLang="en-US" sz="1500" dirty="0" err="1" smtClean="0"/>
              <a:t>자료형은</a:t>
            </a:r>
            <a:r>
              <a:rPr lang="ko-KR" altLang="en-US" sz="1500" dirty="0" smtClean="0"/>
              <a:t> 넘겨주는 쪽에서 맞춰줌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매개변수와 인수의 개수가 맞아야 제대로 함수 호출 가능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304392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인수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매개변수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인수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41269" y="1059582"/>
            <a:ext cx="2703018" cy="29523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 </a:t>
            </a:r>
            <a:r>
              <a:rPr lang="en-US" altLang="ko-KR" dirty="0" err="1">
                <a:solidFill>
                  <a:srgbClr val="002060"/>
                </a:solidFill>
              </a:rPr>
              <a:t>add_sum</a:t>
            </a:r>
            <a:r>
              <a:rPr lang="en-US" altLang="ko-KR" dirty="0">
                <a:solidFill>
                  <a:schemeClr val="tx1"/>
                </a:solidFill>
              </a:rPr>
              <a:t>(*array):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sum = 0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array: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sum +=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print(sum)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add_sum</a:t>
            </a:r>
            <a:r>
              <a:rPr lang="en-US" altLang="ko-KR" dirty="0">
                <a:solidFill>
                  <a:schemeClr val="tx1"/>
                </a:solidFill>
              </a:rPr>
              <a:t>(1,2)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add_sum</a:t>
            </a:r>
            <a:r>
              <a:rPr lang="en-US" altLang="ko-KR" dirty="0">
                <a:solidFill>
                  <a:schemeClr val="tx1"/>
                </a:solidFill>
              </a:rPr>
              <a:t>(1,2,3,4,5)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69" y="4193647"/>
            <a:ext cx="1842699" cy="8599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329359" y="973553"/>
            <a:ext cx="3563121" cy="39010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매개변수에 넘겨주는 자료의 개수를 정하지 않았을 때 </a:t>
            </a:r>
            <a:r>
              <a:rPr lang="ko-KR" altLang="en-US" sz="1500" dirty="0" err="1" smtClean="0"/>
              <a:t>튜플의</a:t>
            </a:r>
            <a:r>
              <a:rPr lang="ko-KR" altLang="en-US" sz="1500" dirty="0" smtClean="0"/>
              <a:t> 형태로 데이터를 넘겨준다</a:t>
            </a:r>
            <a:r>
              <a:rPr lang="en-US" altLang="ko-KR" sz="1500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튜플이란</a:t>
            </a:r>
            <a:r>
              <a:rPr lang="en-US" altLang="ko-KR" sz="1500" dirty="0" smtClean="0"/>
              <a:t>?</a:t>
            </a:r>
            <a:br>
              <a:rPr lang="en-US" altLang="ko-KR" sz="1500" dirty="0" smtClean="0"/>
            </a:br>
            <a:r>
              <a:rPr lang="en-US" altLang="ko-KR" sz="1500" dirty="0" smtClean="0"/>
              <a:t>-&gt; </a:t>
            </a:r>
            <a:r>
              <a:rPr lang="ko-KR" altLang="en-US" sz="1500" dirty="0" smtClean="0"/>
              <a:t>리스트와 비슷한 개념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-&gt;</a:t>
            </a:r>
            <a:r>
              <a:rPr lang="ko-KR" altLang="en-US" sz="1500" dirty="0" smtClean="0"/>
              <a:t>리스트는 값을 변경할 수 있는 반면 </a:t>
            </a:r>
            <a:r>
              <a:rPr lang="ko-KR" altLang="en-US" sz="1500" dirty="0" err="1" smtClean="0"/>
              <a:t>튜플은</a:t>
            </a:r>
            <a:r>
              <a:rPr lang="ko-KR" altLang="en-US" sz="1500" dirty="0" smtClean="0"/>
              <a:t> 값 변경 불가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튜플의</a:t>
            </a:r>
            <a:r>
              <a:rPr lang="ko-KR" altLang="en-US" sz="1500" dirty="0" smtClean="0"/>
              <a:t> 형태로 데이터가 넘어와 </a:t>
            </a:r>
            <a:r>
              <a:rPr lang="en-US" altLang="ko-KR" sz="1500" dirty="0" smtClean="0"/>
              <a:t>for</a:t>
            </a:r>
            <a:r>
              <a:rPr lang="ko-KR" altLang="en-US" sz="1500" dirty="0" smtClean="0"/>
              <a:t>문에서 변수를 통해 값 참조가능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251170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인수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매개변수</a:t>
            </a:r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인수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6156176" y="216571"/>
            <a:ext cx="2703018" cy="48245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operation</a:t>
            </a:r>
            <a:r>
              <a:rPr lang="en-US" altLang="ko-KR" dirty="0">
                <a:solidFill>
                  <a:schemeClr val="tx1"/>
                </a:solidFill>
              </a:rPr>
              <a:t>(op, *</a:t>
            </a:r>
            <a:r>
              <a:rPr lang="en-US" altLang="ko-KR" dirty="0" err="1">
                <a:solidFill>
                  <a:schemeClr val="tx1"/>
                </a:solidFill>
              </a:rPr>
              <a:t>num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if</a:t>
            </a:r>
            <a:r>
              <a:rPr lang="en-US" altLang="ko-KR" dirty="0">
                <a:solidFill>
                  <a:schemeClr val="tx1"/>
                </a:solidFill>
              </a:rPr>
              <a:t> op == 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res = 0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num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    res +=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 err="1">
                <a:solidFill>
                  <a:srgbClr val="92D050"/>
                </a:solidFill>
              </a:rPr>
              <a:t>elif</a:t>
            </a:r>
            <a:r>
              <a:rPr lang="en-US" altLang="ko-KR" dirty="0">
                <a:solidFill>
                  <a:schemeClr val="tx1"/>
                </a:solidFill>
              </a:rPr>
              <a:t> op == 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res = 1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for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92D050"/>
                </a:solidFill>
              </a:rPr>
              <a:t>in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num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    res *= </a:t>
            </a:r>
            <a:r>
              <a:rPr lang="en-US" altLang="ko-KR" dirty="0" err="1">
                <a:solidFill>
                  <a:schemeClr val="tx1"/>
                </a:solidFill>
              </a:rPr>
              <a:t>i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        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print(res)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result = operation(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, 1,2,3,4,5)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result2 = operation(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, 1,2,3,4,5)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049" y="3791024"/>
            <a:ext cx="1319301" cy="11131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2411759" y="1203772"/>
            <a:ext cx="3744416" cy="2169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옆과 같이 매개변수가 있고</a:t>
            </a:r>
            <a:r>
              <a:rPr lang="en-US" altLang="ko-KR" sz="1500" dirty="0" smtClean="0"/>
              <a:t>, </a:t>
            </a:r>
            <a:r>
              <a:rPr lang="ko-KR" altLang="en-US" sz="1500" dirty="0" err="1" smtClean="0"/>
              <a:t>튜플형태의</a:t>
            </a:r>
            <a:r>
              <a:rPr lang="ko-KR" altLang="en-US" sz="1500" dirty="0" smtClean="0"/>
              <a:t> 매개변수가 있다면 왼쪽의 매개변수를 채운 후에 </a:t>
            </a:r>
            <a:r>
              <a:rPr lang="ko-KR" altLang="en-US" sz="1500" dirty="0" err="1" smtClean="0"/>
              <a:t>튜플에</a:t>
            </a:r>
            <a:r>
              <a:rPr lang="ko-KR" altLang="en-US" sz="1500" dirty="0" smtClean="0"/>
              <a:t> 값이 채워짐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ex) result: ‘+’</a:t>
            </a:r>
            <a:r>
              <a:rPr lang="ko-KR" altLang="en-US" sz="1500" dirty="0" smtClean="0"/>
              <a:t>가 </a:t>
            </a:r>
            <a:r>
              <a:rPr lang="en-US" altLang="ko-KR" sz="1500" dirty="0" smtClean="0"/>
              <a:t>op</a:t>
            </a:r>
            <a:r>
              <a:rPr lang="ko-KR" altLang="en-US" sz="1500" dirty="0" smtClean="0"/>
              <a:t>에 들어간 후 </a:t>
            </a:r>
            <a:r>
              <a:rPr lang="ko-KR" altLang="en-US" sz="1500" dirty="0" err="1" smtClean="0"/>
              <a:t>튜플</a:t>
            </a:r>
            <a:r>
              <a:rPr lang="ko-KR" altLang="en-US" sz="1500" dirty="0" smtClean="0"/>
              <a:t> </a:t>
            </a:r>
            <a:r>
              <a:rPr lang="en-US" altLang="ko-KR" sz="1500" dirty="0" err="1" smtClean="0"/>
              <a:t>num</a:t>
            </a:r>
            <a:r>
              <a:rPr lang="ko-KR" altLang="en-US" sz="1500" dirty="0" smtClean="0"/>
              <a:t>에 </a:t>
            </a:r>
            <a:r>
              <a:rPr lang="en-US" altLang="ko-KR" sz="1500" dirty="0" smtClean="0"/>
              <a:t>1,2,3,4,5</a:t>
            </a:r>
            <a:r>
              <a:rPr lang="ko-KR" altLang="en-US" sz="1500" dirty="0" smtClean="0"/>
              <a:t>가 들어감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68136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리턴 값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375150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add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sum = add(3,4)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add(</a:t>
            </a:r>
            <a:r>
              <a:rPr lang="en-US" altLang="ko-KR" dirty="0">
                <a:solidFill>
                  <a:srgbClr val="92D050"/>
                </a:solidFill>
              </a:rPr>
              <a:t>'A', 'B'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str2 = add(</a:t>
            </a:r>
            <a:r>
              <a:rPr lang="en-US" altLang="ko-KR" dirty="0">
                <a:solidFill>
                  <a:srgbClr val="92D050"/>
                </a:solidFill>
              </a:rPr>
              <a:t>'Hello ', 'Interface'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list = add([1,2], [1,3])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print(sum)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print(str2)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print(list)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87E0FB7-C863-4324-A21E-8F3144F21D9D}"/>
              </a:ext>
            </a:extLst>
          </p:cNvPr>
          <p:cNvSpPr txBox="1"/>
          <p:nvPr/>
        </p:nvSpPr>
        <p:spPr>
          <a:xfrm>
            <a:off x="5108298" y="877845"/>
            <a:ext cx="3770584" cy="286232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함수는 값을 반환할 수 있음 </a:t>
            </a:r>
            <a:r>
              <a:rPr lang="en-US" altLang="ko-KR" sz="1500" dirty="0" smtClean="0"/>
              <a:t>(</a:t>
            </a:r>
            <a:r>
              <a:rPr lang="ko-KR" altLang="en-US" sz="1500" dirty="0" smtClean="0"/>
              <a:t>뱉을 수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있음</a:t>
            </a:r>
            <a:r>
              <a:rPr lang="en-US" altLang="ko-KR" sz="15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반환하는 값의 </a:t>
            </a:r>
            <a:r>
              <a:rPr lang="ko-KR" altLang="en-US" sz="1500" dirty="0" err="1" smtClean="0"/>
              <a:t>자료형은</a:t>
            </a:r>
            <a:r>
              <a:rPr lang="ko-KR" altLang="en-US" sz="1500" dirty="0" smtClean="0"/>
              <a:t> 그 데이터의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형에 맞춰서 자동으로 변경됨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ex) add(3,4)</a:t>
            </a:r>
            <a:r>
              <a:rPr lang="ko-KR" altLang="en-US" sz="1500" dirty="0" smtClean="0"/>
              <a:t>를 하면 </a:t>
            </a:r>
            <a:r>
              <a:rPr lang="en-US" altLang="ko-KR" sz="1500" dirty="0" smtClean="0"/>
              <a:t>return</a:t>
            </a:r>
            <a:r>
              <a:rPr lang="ko-KR" altLang="en-US" sz="1500" dirty="0" smtClean="0"/>
              <a:t>에 의해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이 부분이 </a:t>
            </a:r>
            <a:r>
              <a:rPr lang="en-US" altLang="ko-KR" sz="1500" dirty="0" smtClean="0"/>
              <a:t>7</a:t>
            </a:r>
            <a:r>
              <a:rPr lang="ko-KR" altLang="en-US" sz="1500" dirty="0" smtClean="0"/>
              <a:t>로 바뀌어서 </a:t>
            </a:r>
            <a:r>
              <a:rPr lang="en-US" altLang="ko-KR" sz="1500" dirty="0" smtClean="0"/>
              <a:t>sum = 7</a:t>
            </a:r>
            <a:r>
              <a:rPr lang="ko-KR" altLang="en-US" sz="1500" dirty="0" smtClean="0"/>
              <a:t>이 됨</a:t>
            </a:r>
            <a:endParaRPr lang="en-US" altLang="ko-KR" sz="15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044" y="3921090"/>
            <a:ext cx="2141261" cy="98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리턴 값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274339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operation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r>
              <a:rPr lang="en-US" altLang="ko-KR" dirty="0">
                <a:solidFill>
                  <a:schemeClr val="tx1"/>
                </a:solidFill>
              </a:rPr>
              <a:t>, a-b, a*b, a/b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plus, minus, </a:t>
            </a:r>
            <a:r>
              <a:rPr lang="en-US" altLang="ko-KR" dirty="0" err="1">
                <a:solidFill>
                  <a:schemeClr val="tx1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, div = operation(10,5)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print(plus, minus)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, div)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574" y="4015645"/>
            <a:ext cx="1568354" cy="10254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51884" y="1099898"/>
            <a:ext cx="3892116" cy="18235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return</a:t>
            </a:r>
            <a:r>
              <a:rPr lang="ko-KR" altLang="en-US" sz="1500" dirty="0" smtClean="0"/>
              <a:t>을 할 때 값을 </a:t>
            </a:r>
            <a:r>
              <a:rPr lang="ko-KR" altLang="en-US" sz="1500" dirty="0" err="1" smtClean="0"/>
              <a:t>여러개</a:t>
            </a:r>
            <a:r>
              <a:rPr lang="ko-KR" altLang="en-US" sz="1500" dirty="0" smtClean="0"/>
              <a:t> 넘겨줄 수 있음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이때도 마찬가지로 </a:t>
            </a:r>
            <a:r>
              <a:rPr lang="ko-KR" altLang="en-US" sz="1500" dirty="0" err="1" smtClean="0"/>
              <a:t>튜플의</a:t>
            </a:r>
            <a:r>
              <a:rPr lang="ko-KR" altLang="en-US" sz="1500" dirty="0" smtClean="0"/>
              <a:t> 형태로 </a:t>
            </a:r>
            <a:r>
              <a:rPr lang="ko-KR" altLang="en-US" sz="1500" dirty="0" err="1" smtClean="0"/>
              <a:t>리턴되어서</a:t>
            </a:r>
            <a:r>
              <a:rPr lang="ko-KR" altLang="en-US" sz="1500" dirty="0" smtClean="0"/>
              <a:t> 각 변수에 차례대로 </a:t>
            </a:r>
            <a:r>
              <a:rPr lang="ko-KR" altLang="en-US" sz="1500" dirty="0" err="1" smtClean="0"/>
              <a:t>매핑됨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19802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리턴 값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195130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operation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a*b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res = operation(3,4)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print(res)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89" y="3362137"/>
            <a:ext cx="1284071" cy="79378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874322" y="1196510"/>
            <a:ext cx="4283968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return</a:t>
            </a:r>
            <a:r>
              <a:rPr lang="ko-KR" altLang="en-US" sz="1500" dirty="0"/>
              <a:t>을 만나면 함수가 </a:t>
            </a:r>
            <a:r>
              <a:rPr lang="ko-KR" altLang="en-US" sz="1500" dirty="0" smtClean="0"/>
              <a:t>종료됨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따라서 옆의 함수는 </a:t>
            </a:r>
            <a:r>
              <a:rPr lang="en-US" altLang="ko-KR" sz="1500" dirty="0" smtClean="0"/>
              <a:t>return </a:t>
            </a:r>
            <a:r>
              <a:rPr lang="en-US" altLang="ko-KR" sz="1500" dirty="0" err="1" smtClean="0"/>
              <a:t>a+b</a:t>
            </a:r>
            <a:r>
              <a:rPr lang="ko-KR" altLang="en-US" sz="1500" dirty="0" smtClean="0"/>
              <a:t>를 만나서 함수가 끝났으므로 아래 </a:t>
            </a:r>
            <a:r>
              <a:rPr lang="en-US" altLang="ko-KR" sz="1500" dirty="0" smtClean="0"/>
              <a:t>return a*b</a:t>
            </a:r>
            <a:r>
              <a:rPr lang="ko-KR" altLang="en-US" sz="1500" dirty="0" smtClean="0"/>
              <a:t>는 실행될 수 없음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en-US" altLang="ko-KR" sz="1500" dirty="0"/>
              <a:t>**return</a:t>
            </a:r>
            <a:r>
              <a:rPr lang="ko-KR" altLang="en-US" sz="1500" dirty="0"/>
              <a:t>을 만나면 함수가 끝난다는 특성을 활용하여 조건을 만족할 때 </a:t>
            </a:r>
            <a:r>
              <a:rPr lang="en-US" altLang="ko-KR" sz="1500" dirty="0"/>
              <a:t>return</a:t>
            </a:r>
            <a:r>
              <a:rPr lang="ko-KR" altLang="en-US" sz="1500" dirty="0"/>
              <a:t>을 넣어서 함수를 끝나게 </a:t>
            </a:r>
            <a:r>
              <a:rPr lang="ko-KR" altLang="en-US" sz="1500" dirty="0" err="1"/>
              <a:t>만들수도</a:t>
            </a:r>
            <a:r>
              <a:rPr lang="ko-KR" altLang="en-US" sz="1500" dirty="0"/>
              <a:t> 있음</a:t>
            </a:r>
            <a:r>
              <a:rPr lang="en-US" altLang="ko-KR" sz="1500" dirty="0"/>
              <a:t>.</a:t>
            </a:r>
          </a:p>
          <a:p>
            <a:pPr>
              <a:lnSpc>
                <a:spcPct val="150000"/>
              </a:lnSpc>
            </a:pP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171694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함수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함수란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,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인수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리턴 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global </a:t>
            </a: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변수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global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변수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990009"/>
            <a:ext cx="2398393" cy="21673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add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global</a:t>
            </a:r>
            <a:r>
              <a:rPr lang="en-US" altLang="ko-KR" dirty="0">
                <a:solidFill>
                  <a:schemeClr val="tx1"/>
                </a:solidFill>
              </a:rPr>
              <a:t> sum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sum =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add(3,4)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print(sum)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136" y="3435846"/>
            <a:ext cx="2125428" cy="85017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860032" y="102854"/>
            <a:ext cx="428396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함수내에서</a:t>
            </a:r>
            <a:r>
              <a:rPr lang="ko-KR" altLang="en-US" sz="1500" dirty="0" smtClean="0"/>
              <a:t> 선언한 변수는 함수가 끝나면 자동으로 소멸됨 </a:t>
            </a:r>
            <a:r>
              <a:rPr lang="en-US" altLang="ko-KR" sz="1500" dirty="0" smtClean="0"/>
              <a:t>-&gt; </a:t>
            </a:r>
            <a:r>
              <a:rPr lang="ko-KR" altLang="en-US" sz="1500" dirty="0" smtClean="0"/>
              <a:t>함수에서 사용한 변수를 외부에서도 사용하고 싶음 </a:t>
            </a:r>
            <a:r>
              <a:rPr lang="en-US" altLang="ko-KR" sz="1500" dirty="0" smtClean="0"/>
              <a:t>-&gt; </a:t>
            </a:r>
            <a:r>
              <a:rPr lang="ko-KR" altLang="en-US" sz="1500" dirty="0" smtClean="0"/>
              <a:t>전역변수화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이 변수를 사용하기 위해서는 변수 이름 앞에 </a:t>
            </a:r>
            <a:r>
              <a:rPr lang="en-US" altLang="ko-KR" sz="1500" dirty="0" smtClean="0"/>
              <a:t>global </a:t>
            </a:r>
            <a:r>
              <a:rPr lang="ko-KR" altLang="en-US" sz="1500" dirty="0" smtClean="0"/>
              <a:t>키워드를 붙여서 사용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global </a:t>
            </a:r>
            <a:r>
              <a:rPr lang="ko-KR" altLang="en-US" sz="1500" dirty="0" smtClean="0"/>
              <a:t>키워드를 붙이면 함수가 끝나고 나서도 해당 변수가 사라지지 않아 다른 곳에서도 사용가능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그러나 무분별한 </a:t>
            </a:r>
            <a:r>
              <a:rPr lang="en-US" altLang="ko-KR" sz="1500" dirty="0" smtClean="0"/>
              <a:t>global </a:t>
            </a:r>
            <a:r>
              <a:rPr lang="ko-KR" altLang="en-US" sz="1500" dirty="0" smtClean="0"/>
              <a:t>변수의 활용은 잘못된 </a:t>
            </a:r>
            <a:r>
              <a:rPr lang="ko-KR" altLang="en-US" sz="1500" dirty="0" err="1" smtClean="0"/>
              <a:t>참조등이</a:t>
            </a:r>
            <a:r>
              <a:rPr lang="ko-KR" altLang="en-US" sz="1500" dirty="0" smtClean="0"/>
              <a:t> 발생할 수 있으므로 알맞게 </a:t>
            </a:r>
            <a:r>
              <a:rPr lang="ko-KR" altLang="en-US" sz="1500" dirty="0" err="1" smtClean="0"/>
              <a:t>사용하는게</a:t>
            </a:r>
            <a:r>
              <a:rPr lang="ko-KR" altLang="en-US" sz="1500" dirty="0" smtClean="0"/>
              <a:t> 중요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228757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306397A-3B95-45F3-9EB5-55F6F0CF5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F12787E6-8762-4F3D-9BD8-C05D54C23C67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18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09150187-13A8-49DA-992B-09E2CACECC9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130981"/>
            <a:ext cx="5904656" cy="738664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3</a:t>
            </a:r>
            <a:r>
              <a:rPr lang="en-US" altLang="ko-KR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. </a:t>
            </a:r>
            <a:r>
              <a:rPr lang="ko-KR" altLang="en-US" sz="28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고딕18" panose="02020600000000000000" pitchFamily="18" charset="-127"/>
                <a:ea typeface="a고딕18" panose="02020600000000000000" pitchFamily="18" charset="-127"/>
              </a:rPr>
              <a:t>기타</a:t>
            </a:r>
            <a:endParaRPr lang="en-US" altLang="ko-KR" sz="28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고딕18" panose="02020600000000000000" pitchFamily="18" charset="-127"/>
              <a:ea typeface="a고딕18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53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51520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 </a:t>
            </a:r>
            <a:r>
              <a:rPr lang="ko-KR" altLang="en-US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문자열 함수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87E0FB7-C863-4324-A21E-8F3144F21D9D}"/>
              </a:ext>
            </a:extLst>
          </p:cNvPr>
          <p:cNvSpPr txBox="1"/>
          <p:nvPr/>
        </p:nvSpPr>
        <p:spPr>
          <a:xfrm>
            <a:off x="2493890" y="987574"/>
            <a:ext cx="3406189" cy="21698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위치반환</a:t>
            </a:r>
            <a:r>
              <a:rPr lang="en-US" altLang="ko-KR" sz="1500" dirty="0" smtClean="0"/>
              <a:t>: index, find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개수 반환</a:t>
            </a:r>
            <a:r>
              <a:rPr lang="en-US" altLang="ko-KR" sz="1500" dirty="0" smtClean="0"/>
              <a:t>: count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삽입</a:t>
            </a:r>
            <a:r>
              <a:rPr lang="en-US" altLang="ko-KR" sz="1500" dirty="0" smtClean="0"/>
              <a:t>: join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문자열 변환</a:t>
            </a:r>
            <a:r>
              <a:rPr lang="en-US" altLang="ko-KR" sz="1500" dirty="0" smtClean="0"/>
              <a:t>: upper, lower, replace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공백 제거</a:t>
            </a:r>
            <a:r>
              <a:rPr lang="en-US" altLang="ko-KR" sz="1500" dirty="0" smtClean="0"/>
              <a:t>: </a:t>
            </a:r>
            <a:r>
              <a:rPr lang="en-US" altLang="ko-KR" sz="1500" dirty="0" err="1" smtClean="0"/>
              <a:t>lstrip</a:t>
            </a:r>
            <a:r>
              <a:rPr lang="en-US" altLang="ko-KR" sz="1500" dirty="0" smtClean="0"/>
              <a:t>, </a:t>
            </a:r>
            <a:r>
              <a:rPr lang="en-US" altLang="ko-KR" sz="1500" dirty="0" err="1" smtClean="0"/>
              <a:t>rstrip</a:t>
            </a:r>
            <a:r>
              <a:rPr lang="en-US" altLang="ko-KR" sz="1500" dirty="0" smtClean="0"/>
              <a:t>, strip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나누기</a:t>
            </a:r>
            <a:r>
              <a:rPr lang="en-US" altLang="ko-KR" sz="1500" dirty="0" smtClean="0"/>
              <a:t>: split</a:t>
            </a:r>
          </a:p>
        </p:txBody>
      </p:sp>
    </p:spTree>
    <p:extLst>
      <p:ext uri="{BB962C8B-B14F-4D97-AF65-F5344CB8AC3E}">
        <p14:creationId xmlns:p14="http://schemas.microsoft.com/office/powerpoint/2010/main" val="333956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index, find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"Hello Interface"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str.find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'H'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str.find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'G'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str.index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'I'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str.index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'Z'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862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str.find</a:t>
            </a:r>
            <a:r>
              <a:rPr lang="en-US" altLang="ko-KR" sz="1500" dirty="0" smtClean="0"/>
              <a:t>(char), </a:t>
            </a:r>
            <a:r>
              <a:rPr lang="en-US" altLang="ko-KR" sz="1500" dirty="0" err="1" smtClean="0"/>
              <a:t>str.index</a:t>
            </a:r>
            <a:r>
              <a:rPr lang="en-US" altLang="ko-KR" sz="1500" dirty="0" smtClean="0"/>
              <a:t>(char)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두 함수모두 문자열에 </a:t>
            </a:r>
            <a:r>
              <a:rPr lang="en-US" altLang="ko-KR" sz="1500" dirty="0" smtClean="0"/>
              <a:t>char</a:t>
            </a:r>
            <a:r>
              <a:rPr lang="ko-KR" altLang="en-US" sz="1500" dirty="0" smtClean="0"/>
              <a:t>가 있는지 확인 후</a:t>
            </a:r>
            <a:r>
              <a:rPr lang="en-US" altLang="ko-KR" sz="1500" dirty="0"/>
              <a:t/>
            </a:r>
            <a:br>
              <a:rPr lang="en-US" altLang="ko-KR" sz="1500" dirty="0"/>
            </a:br>
            <a:r>
              <a:rPr lang="ko-KR" altLang="en-US" sz="1500" dirty="0" smtClean="0"/>
              <a:t>인덱스 반환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find </a:t>
            </a:r>
            <a:r>
              <a:rPr lang="ko-KR" altLang="en-US" sz="1500" dirty="0" smtClean="0"/>
              <a:t>함수는 </a:t>
            </a:r>
            <a:r>
              <a:rPr lang="en-US" altLang="ko-KR" sz="1500" dirty="0" smtClean="0"/>
              <a:t>char</a:t>
            </a:r>
            <a:r>
              <a:rPr lang="ko-KR" altLang="en-US" sz="1500" dirty="0" smtClean="0"/>
              <a:t>가 </a:t>
            </a:r>
            <a:r>
              <a:rPr lang="ko-KR" altLang="en-US" sz="1500" dirty="0" err="1" smtClean="0"/>
              <a:t>없을경우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-1 </a:t>
            </a:r>
            <a:r>
              <a:rPr lang="ko-KR" altLang="en-US" sz="1500" dirty="0" smtClean="0"/>
              <a:t>반환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index </a:t>
            </a:r>
            <a:r>
              <a:rPr lang="ko-KR" altLang="en-US" sz="1500" dirty="0" smtClean="0"/>
              <a:t>함수는 </a:t>
            </a:r>
            <a:r>
              <a:rPr lang="en-US" altLang="ko-KR" sz="1500" dirty="0" smtClean="0"/>
              <a:t>char</a:t>
            </a:r>
            <a:r>
              <a:rPr lang="ko-KR" altLang="en-US" sz="1500" dirty="0" smtClean="0"/>
              <a:t>가 </a:t>
            </a:r>
            <a:r>
              <a:rPr lang="ko-KR" altLang="en-US" sz="1500" dirty="0" err="1" smtClean="0"/>
              <a:t>없을경우</a:t>
            </a:r>
            <a:r>
              <a:rPr lang="ko-KR" altLang="en-US" sz="1500" dirty="0" smtClean="0"/>
              <a:t> 에러 발생시킴</a:t>
            </a:r>
            <a:endParaRPr lang="en-US" altLang="ko-KR" sz="15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90" y="3821589"/>
            <a:ext cx="3518270" cy="13124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</a:p>
          <a:p>
            <a:pPr algn="r">
              <a:lnSpc>
                <a:spcPct val="150000"/>
              </a:lnSpc>
            </a:pP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4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리스트란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?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1114173"/>
            <a:ext cx="3923928" cy="2862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변수의 개수가 </a:t>
            </a:r>
            <a:r>
              <a:rPr lang="ko-KR" altLang="en-US" sz="1500" dirty="0" err="1" smtClean="0"/>
              <a:t>적을때는</a:t>
            </a:r>
            <a:r>
              <a:rPr lang="ko-KR" altLang="en-US" sz="1500" dirty="0"/>
              <a:t> </a:t>
            </a:r>
            <a:r>
              <a:rPr lang="ko-KR" altLang="en-US" sz="1500" dirty="0" err="1" smtClean="0"/>
              <a:t>한개</a:t>
            </a:r>
            <a:r>
              <a:rPr lang="ko-KR" altLang="en-US" sz="1500" dirty="0" smtClean="0"/>
              <a:t> </a:t>
            </a:r>
            <a:r>
              <a:rPr lang="ko-KR" altLang="en-US" sz="1500" dirty="0" err="1" smtClean="0"/>
              <a:t>한개</a:t>
            </a:r>
            <a:r>
              <a:rPr lang="ko-KR" altLang="en-US" sz="1500" dirty="0" smtClean="0"/>
              <a:t> 따로 선언해도 됨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그러나 변수의 개수가 많아지면 하나하나 모두 선언할 수 없음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따라서 이를 해결하기 위해 리스트라는 개념 등장</a:t>
            </a:r>
            <a:endParaRPr lang="en-US" altLang="ko-KR" sz="1500" dirty="0"/>
          </a:p>
        </p:txBody>
      </p:sp>
      <p:sp>
        <p:nvSpPr>
          <p:cNvPr id="14" name="직사각형 13"/>
          <p:cNvSpPr/>
          <p:nvPr/>
        </p:nvSpPr>
        <p:spPr>
          <a:xfrm>
            <a:off x="2434926" y="1324548"/>
            <a:ext cx="2398393" cy="19594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a = 1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b = 2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c = 3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....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a = [1,2,3...]</a:t>
            </a:r>
          </a:p>
        </p:txBody>
      </p:sp>
    </p:spTree>
    <p:extLst>
      <p:ext uri="{BB962C8B-B14F-4D97-AF65-F5344CB8AC3E}">
        <p14:creationId xmlns:p14="http://schemas.microsoft.com/office/powerpoint/2010/main" val="330120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count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"Hobby"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str.count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'b'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str.count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'G'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18235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str.count</a:t>
            </a:r>
            <a:r>
              <a:rPr lang="en-US" altLang="ko-KR" sz="1500" dirty="0" smtClean="0"/>
              <a:t>(char)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문자열내에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char</a:t>
            </a:r>
            <a:r>
              <a:rPr lang="ko-KR" altLang="en-US" sz="1500" dirty="0" smtClean="0"/>
              <a:t>가 </a:t>
            </a:r>
            <a:r>
              <a:rPr lang="ko-KR" altLang="en-US" sz="1500" dirty="0" err="1" smtClean="0"/>
              <a:t>몇번</a:t>
            </a:r>
            <a:r>
              <a:rPr lang="ko-KR" altLang="en-US" sz="1500" dirty="0" smtClean="0"/>
              <a:t> 나오는지 리턴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한번도 나오지 </a:t>
            </a:r>
            <a:r>
              <a:rPr lang="ko-KR" altLang="en-US" sz="1500" dirty="0" err="1" smtClean="0"/>
              <a:t>않을경우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0 </a:t>
            </a:r>
            <a:r>
              <a:rPr lang="ko-KR" altLang="en-US" sz="1500" dirty="0" smtClean="0"/>
              <a:t>리턴</a:t>
            </a:r>
            <a:endParaRPr lang="en-US" altLang="ko-KR" sz="15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46" y="3651870"/>
            <a:ext cx="1490982" cy="12497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276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join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'ABCD'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str2 = [</a:t>
            </a:r>
            <a:r>
              <a:rPr lang="en-US" altLang="ko-KR" dirty="0">
                <a:solidFill>
                  <a:srgbClr val="92D050"/>
                </a:solidFill>
              </a:rPr>
              <a:t>'A', 'B', 'C'</a:t>
            </a:r>
            <a:r>
              <a:rPr lang="en-US" altLang="ko-KR" dirty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sep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 smtClean="0">
                <a:solidFill>
                  <a:srgbClr val="92D050"/>
                </a:solidFill>
              </a:rPr>
              <a:t>',‘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sep2 = </a:t>
            </a:r>
            <a:r>
              <a:rPr lang="en-US" altLang="ko-KR" dirty="0" smtClean="0">
                <a:solidFill>
                  <a:srgbClr val="92D050"/>
                </a:solidFill>
              </a:rPr>
              <a:t>‘Hi’</a:t>
            </a:r>
            <a:endParaRPr lang="en-US" altLang="ko-KR" dirty="0">
              <a:solidFill>
                <a:srgbClr val="92D050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sep.join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 smtClean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print(sep2.join(</a:t>
            </a:r>
            <a:r>
              <a:rPr lang="en-US" altLang="ko-KR" dirty="0" err="1" smtClean="0">
                <a:solidFill>
                  <a:schemeClr val="tx1"/>
                </a:solidFill>
              </a:rPr>
              <a:t>str</a:t>
            </a:r>
            <a:r>
              <a:rPr lang="en-US" altLang="ko-KR" dirty="0" smtClean="0">
                <a:solidFill>
                  <a:schemeClr val="tx1"/>
                </a:solidFill>
              </a:rPr>
              <a:t>))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sep.join</a:t>
            </a:r>
            <a:r>
              <a:rPr lang="en-US" altLang="ko-KR" dirty="0">
                <a:solidFill>
                  <a:schemeClr val="tx1"/>
                </a:solidFill>
              </a:rPr>
              <a:t>(str2))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18235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separator.join</a:t>
            </a:r>
            <a:r>
              <a:rPr lang="en-US" altLang="ko-KR" sz="1500" dirty="0" smtClean="0"/>
              <a:t>(object)</a:t>
            </a: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object</a:t>
            </a:r>
            <a:r>
              <a:rPr lang="ko-KR" altLang="en-US" sz="1500" dirty="0" smtClean="0"/>
              <a:t>의 각 사이마다 </a:t>
            </a:r>
            <a:r>
              <a:rPr lang="en-US" altLang="ko-KR" sz="1500" dirty="0" smtClean="0"/>
              <a:t>separator</a:t>
            </a:r>
            <a:r>
              <a:rPr lang="ko-KR" altLang="en-US" sz="1500" dirty="0" smtClean="0"/>
              <a:t>를 삽입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오브젝트에는 문자열</a:t>
            </a:r>
            <a:r>
              <a:rPr lang="en-US" altLang="ko-KR" sz="1500" dirty="0" smtClean="0"/>
              <a:t>, </a:t>
            </a:r>
            <a:r>
              <a:rPr lang="ko-KR" altLang="en-US" sz="1500" dirty="0" err="1" smtClean="0"/>
              <a:t>리스트등이</a:t>
            </a:r>
            <a:r>
              <a:rPr lang="ko-KR" altLang="en-US" sz="1500" dirty="0" smtClean="0"/>
              <a:t> 올 수 있음</a:t>
            </a:r>
            <a:endParaRPr lang="en-US" altLang="ko-KR" sz="15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512865"/>
            <a:ext cx="2016224" cy="128484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359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upper, lower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 err="1">
                <a:solidFill>
                  <a:srgbClr val="92D050"/>
                </a:solidFill>
              </a:rPr>
              <a:t>aBcdeFg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str2 = 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 err="1">
                <a:solidFill>
                  <a:srgbClr val="92D050"/>
                </a:solidFill>
              </a:rPr>
              <a:t>AbCDEfG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str.upper</a:t>
            </a:r>
            <a:r>
              <a:rPr lang="en-US" altLang="ko-KR" dirty="0">
                <a:solidFill>
                  <a:schemeClr val="tx1"/>
                </a:solidFill>
              </a:rPr>
              <a:t>())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print(str2.lower())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5160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str.upper</a:t>
            </a:r>
            <a:r>
              <a:rPr lang="en-US" altLang="ko-KR" sz="1500" dirty="0" smtClean="0"/>
              <a:t>(), </a:t>
            </a:r>
            <a:r>
              <a:rPr lang="en-US" altLang="ko-KR" sz="1500" dirty="0" err="1" smtClean="0"/>
              <a:t>str.lower</a:t>
            </a:r>
            <a:r>
              <a:rPr lang="en-US" altLang="ko-KR" sz="1500" dirty="0" smtClean="0"/>
              <a:t>()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upper</a:t>
            </a:r>
            <a:r>
              <a:rPr lang="ko-KR" altLang="en-US" sz="1500" dirty="0" smtClean="0"/>
              <a:t>는 </a:t>
            </a:r>
            <a:r>
              <a:rPr lang="en-US" altLang="ko-KR" sz="1500" dirty="0" err="1" smtClean="0"/>
              <a:t>str</a:t>
            </a:r>
            <a:r>
              <a:rPr lang="ko-KR" altLang="en-US" sz="1500" dirty="0" smtClean="0"/>
              <a:t>에 있는 모든 문자를 대문자로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바꿔줌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lower</a:t>
            </a:r>
            <a:r>
              <a:rPr lang="ko-KR" altLang="en-US" sz="1500" dirty="0" smtClean="0"/>
              <a:t>는 </a:t>
            </a:r>
            <a:r>
              <a:rPr lang="en-US" altLang="ko-KR" sz="1500" dirty="0" err="1" smtClean="0"/>
              <a:t>str</a:t>
            </a:r>
            <a:r>
              <a:rPr lang="ko-KR" altLang="en-US" sz="1500" dirty="0" smtClean="0"/>
              <a:t>에 있는 모든 문자를 소문자로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바꿔줌</a:t>
            </a:r>
            <a:endParaRPr lang="en-US" altLang="ko-KR" sz="15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525921"/>
            <a:ext cx="2304256" cy="14686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22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43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replace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'A,,,,,B,,,,C...D'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 err="1">
                <a:solidFill>
                  <a:schemeClr val="tx1"/>
                </a:solidFill>
              </a:rPr>
              <a:t>str.replace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',', '!'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 err="1">
                <a:solidFill>
                  <a:schemeClr val="tx1"/>
                </a:solidFill>
              </a:rPr>
              <a:t>str.replace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>
                <a:solidFill>
                  <a:srgbClr val="92D050"/>
                </a:solidFill>
              </a:rPr>
              <a:t>'.', '&amp;'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str.replace</a:t>
            </a:r>
            <a:r>
              <a:rPr lang="en-US" altLang="ko-KR" sz="1500" dirty="0" smtClean="0"/>
              <a:t>(a, b)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문자열 내에 있는 모든 </a:t>
            </a:r>
            <a:r>
              <a:rPr lang="en-US" altLang="ko-KR" sz="1500" dirty="0" smtClean="0"/>
              <a:t>a</a:t>
            </a:r>
            <a:r>
              <a:rPr lang="ko-KR" altLang="en-US" sz="1500" dirty="0" smtClean="0"/>
              <a:t>라는 문자를 </a:t>
            </a:r>
            <a:r>
              <a:rPr lang="en-US" altLang="ko-KR" sz="1500" smtClean="0"/>
              <a:t/>
            </a:r>
            <a:br>
              <a:rPr lang="en-US" altLang="ko-KR" sz="1500" smtClean="0"/>
            </a:br>
            <a:r>
              <a:rPr lang="en-US" altLang="ko-KR" sz="1500" smtClean="0"/>
              <a:t>b</a:t>
            </a:r>
            <a:r>
              <a:rPr lang="ko-KR" altLang="en-US" sz="1500" dirty="0" smtClean="0"/>
              <a:t>라는 문자로 바꿔줌</a:t>
            </a:r>
            <a:endParaRPr lang="en-US" altLang="ko-KR" sz="15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056" y="3887921"/>
            <a:ext cx="2901829" cy="8793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73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44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err="1" smtClean="0">
                <a:latin typeface="a고딕15" panose="02020600000000000000" pitchFamily="18" charset="-127"/>
                <a:ea typeface="a고딕15" panose="02020600000000000000" pitchFamily="18" charset="-127"/>
              </a:rPr>
              <a:t>lstrip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en-US" altLang="ko-KR" sz="2400" dirty="0" err="1" smtClean="0">
                <a:latin typeface="a고딕15" panose="02020600000000000000" pitchFamily="18" charset="-127"/>
                <a:ea typeface="a고딕15" panose="02020600000000000000" pitchFamily="18" charset="-127"/>
              </a:rPr>
              <a:t>rstrip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strip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s1 = </a:t>
            </a:r>
            <a:r>
              <a:rPr lang="en-US" altLang="ko-KR" dirty="0">
                <a:solidFill>
                  <a:srgbClr val="92D050"/>
                </a:solidFill>
              </a:rPr>
              <a:t>'    ABC'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s2 = </a:t>
            </a:r>
            <a:r>
              <a:rPr lang="en-US" altLang="ko-KR" dirty="0">
                <a:solidFill>
                  <a:srgbClr val="92D050"/>
                </a:solidFill>
              </a:rPr>
              <a:t>'ABC    '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s3 = </a:t>
            </a:r>
            <a:r>
              <a:rPr lang="en-US" altLang="ko-KR" dirty="0">
                <a:solidFill>
                  <a:srgbClr val="92D050"/>
                </a:solidFill>
              </a:rPr>
              <a:t>'   ABC   '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print(s1.lstrip())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print(s2.rstrip())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print(s3.strip())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3197" y="927584"/>
            <a:ext cx="4526640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str.lstrip</a:t>
            </a:r>
            <a:r>
              <a:rPr lang="en-US" altLang="ko-KR" sz="1500" dirty="0" smtClean="0"/>
              <a:t>(), </a:t>
            </a:r>
            <a:r>
              <a:rPr lang="en-US" altLang="ko-KR" sz="1500" dirty="0" err="1" smtClean="0"/>
              <a:t>str.rstrip</a:t>
            </a:r>
            <a:r>
              <a:rPr lang="en-US" altLang="ko-KR" sz="1500" dirty="0" smtClean="0"/>
              <a:t>(), </a:t>
            </a:r>
            <a:r>
              <a:rPr lang="en-US" altLang="ko-KR" sz="1500" dirty="0" err="1" smtClean="0"/>
              <a:t>str.strip</a:t>
            </a:r>
            <a:r>
              <a:rPr lang="en-US" altLang="ko-KR" sz="1500" dirty="0" smtClean="0"/>
              <a:t>()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lstrip</a:t>
            </a:r>
            <a:r>
              <a:rPr lang="en-US" altLang="ko-KR" sz="1500" dirty="0"/>
              <a:t> </a:t>
            </a:r>
            <a:r>
              <a:rPr lang="ko-KR" altLang="en-US" sz="1500" dirty="0" smtClean="0"/>
              <a:t>함수는 문자열의 가장 맨 왼쪽의 모든 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공백들을 삭제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rstrip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함수는 문자열의 가장 맨 오른쪽의 모든 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공백들을 삭제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strip </a:t>
            </a:r>
            <a:r>
              <a:rPr lang="ko-KR" altLang="en-US" sz="1500" dirty="0" smtClean="0"/>
              <a:t>함수는 문자열의 양 옆의 모든 공백들을 삭제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공백 뒤나 앞에 문자가 </a:t>
            </a:r>
            <a:r>
              <a:rPr lang="ko-KR" altLang="en-US" sz="1500" dirty="0" err="1" smtClean="0"/>
              <a:t>있을시</a:t>
            </a:r>
            <a:r>
              <a:rPr lang="ko-KR" altLang="en-US" sz="1500" dirty="0" smtClean="0"/>
              <a:t> 삭제</a:t>
            </a:r>
            <a:r>
              <a:rPr lang="en-US" altLang="ko-KR" sz="1500" dirty="0" smtClean="0"/>
              <a:t>X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512865"/>
            <a:ext cx="1296144" cy="12961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997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split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"Life is to short"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str2 = 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  <a:r>
              <a:rPr lang="en-US" altLang="ko-KR" dirty="0" err="1">
                <a:solidFill>
                  <a:srgbClr val="92D050"/>
                </a:solidFill>
              </a:rPr>
              <a:t>a:b:c:d</a:t>
            </a:r>
            <a:r>
              <a:rPr lang="en-US" altLang="ko-KR" dirty="0">
                <a:solidFill>
                  <a:srgbClr val="92D050"/>
                </a:solidFill>
              </a:rPr>
              <a:t>'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 err="1">
                <a:solidFill>
                  <a:schemeClr val="tx1"/>
                </a:solidFill>
              </a:rPr>
              <a:t>str.split</a:t>
            </a:r>
            <a:r>
              <a:rPr lang="en-US" altLang="ko-KR" dirty="0">
                <a:solidFill>
                  <a:schemeClr val="tx1"/>
                </a:solidFill>
              </a:rPr>
              <a:t>()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str2 = str2.split(</a:t>
            </a:r>
            <a:r>
              <a:rPr lang="en-US" altLang="ko-KR" dirty="0">
                <a:solidFill>
                  <a:srgbClr val="92D050"/>
                </a:solidFill>
              </a:rPr>
              <a:t>':'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str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print(str2)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25160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str.split</a:t>
            </a:r>
            <a:r>
              <a:rPr lang="en-US" altLang="ko-KR" sz="1500" dirty="0" smtClean="0"/>
              <a:t>(a)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문자열을 </a:t>
            </a:r>
            <a:r>
              <a:rPr lang="en-US" altLang="ko-KR" sz="1500" dirty="0" smtClean="0"/>
              <a:t>a</a:t>
            </a:r>
            <a:r>
              <a:rPr lang="ko-KR" altLang="en-US" sz="1500" dirty="0" smtClean="0"/>
              <a:t>라는 문자를 기준으로 구분해서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리스트를 </a:t>
            </a:r>
            <a:r>
              <a:rPr lang="ko-KR" altLang="en-US" sz="1500" dirty="0" err="1" smtClean="0"/>
              <a:t>만듬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a</a:t>
            </a:r>
            <a:r>
              <a:rPr lang="ko-KR" altLang="en-US" sz="1500" dirty="0" smtClean="0"/>
              <a:t>에 아무것도 </a:t>
            </a:r>
            <a:r>
              <a:rPr lang="ko-KR" altLang="en-US" sz="1500" dirty="0" err="1" smtClean="0"/>
              <a:t>안들어오면</a:t>
            </a:r>
            <a:r>
              <a:rPr lang="ko-KR" altLang="en-US" sz="1500" dirty="0" smtClean="0"/>
              <a:t> 공백을 기준으로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구분해서 리스트 생성</a:t>
            </a:r>
            <a:endParaRPr lang="en-US" altLang="ko-KR" sz="15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881" y="3720528"/>
            <a:ext cx="2636335" cy="5794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264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매개기본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847034" cy="29130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 smtClean="0">
                <a:solidFill>
                  <a:srgbClr val="92D050"/>
                </a:solidFill>
              </a:rPr>
              <a:t>def</a:t>
            </a:r>
            <a:r>
              <a:rPr lang="en-US" altLang="ko-KR" dirty="0" smtClean="0">
                <a:solidFill>
                  <a:srgbClr val="92D050"/>
                </a:solidFill>
              </a:rPr>
              <a:t> </a:t>
            </a:r>
            <a:r>
              <a:rPr lang="en-US" altLang="ko-KR" dirty="0" smtClean="0">
                <a:solidFill>
                  <a:srgbClr val="002060"/>
                </a:solidFill>
              </a:rPr>
              <a:t>operation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en-US" altLang="ko-KR" dirty="0" err="1" smtClean="0">
                <a:solidFill>
                  <a:schemeClr val="tx1"/>
                </a:solidFill>
              </a:rPr>
              <a:t>a,b,op</a:t>
            </a:r>
            <a:r>
              <a:rPr lang="en-US" altLang="ko-KR" dirty="0">
                <a:solidFill>
                  <a:schemeClr val="tx1"/>
                </a:solidFill>
              </a:rPr>
              <a:t>=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if</a:t>
            </a:r>
            <a:r>
              <a:rPr lang="en-US" altLang="ko-KR" dirty="0">
                <a:solidFill>
                  <a:schemeClr val="tx1"/>
                </a:solidFill>
              </a:rPr>
              <a:t> op==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 err="1">
                <a:solidFill>
                  <a:srgbClr val="92D050"/>
                </a:solidFill>
              </a:rPr>
              <a:t>elif</a:t>
            </a:r>
            <a:r>
              <a:rPr lang="en-US" altLang="ko-KR" dirty="0">
                <a:solidFill>
                  <a:schemeClr val="tx1"/>
                </a:solidFill>
              </a:rPr>
              <a:t> op==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a*b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print(operation(1,2))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print(operation(3,4,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print(operation(5,6,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752" y="4088929"/>
            <a:ext cx="1520415" cy="952178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438119" y="857056"/>
            <a:ext cx="3526369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매개변수도 초기화를 시킬 수 있음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옆과 같이 선언하면 매개변수의 개수가 부족해도 함수호출 가능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err="1" smtClean="0"/>
              <a:t>첫번째</a:t>
            </a:r>
            <a:r>
              <a:rPr lang="ko-KR" altLang="en-US" sz="1500" dirty="0" smtClean="0"/>
              <a:t> 함수 호출을 보면 </a:t>
            </a:r>
            <a:r>
              <a:rPr lang="en-US" altLang="ko-KR" sz="1500" dirty="0" smtClean="0"/>
              <a:t>op</a:t>
            </a:r>
            <a:r>
              <a:rPr lang="ko-KR" altLang="en-US" sz="1500" dirty="0"/>
              <a:t> </a:t>
            </a:r>
            <a:r>
              <a:rPr lang="ko-KR" altLang="en-US" sz="1500" dirty="0" smtClean="0"/>
              <a:t>부분에 값이 넘겨지지 않았으므로 기본값인 </a:t>
            </a:r>
            <a:r>
              <a:rPr lang="en-US" altLang="ko-KR" sz="1500" dirty="0" smtClean="0"/>
              <a:t>+</a:t>
            </a:r>
            <a:r>
              <a:rPr lang="ko-KR" altLang="en-US" sz="1500" dirty="0" smtClean="0"/>
              <a:t>가 들어감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기본값은 언제든지 변경가능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6752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매개기본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900615" cy="29130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operation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a,op</a:t>
            </a:r>
            <a:r>
              <a:rPr lang="en-US" altLang="ko-KR" dirty="0">
                <a:solidFill>
                  <a:schemeClr val="tx1"/>
                </a:solidFill>
              </a:rPr>
              <a:t>=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,b):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if</a:t>
            </a:r>
            <a:r>
              <a:rPr lang="en-US" altLang="ko-KR" dirty="0">
                <a:solidFill>
                  <a:schemeClr val="tx1"/>
                </a:solidFill>
              </a:rPr>
              <a:t> op==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 err="1">
                <a:solidFill>
                  <a:srgbClr val="92D050"/>
                </a:solidFill>
              </a:rPr>
              <a:t>elif</a:t>
            </a:r>
            <a:r>
              <a:rPr lang="en-US" altLang="ko-KR" dirty="0">
                <a:solidFill>
                  <a:schemeClr val="tx1"/>
                </a:solidFill>
              </a:rPr>
              <a:t> op==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a*b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print(operation(1,2))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print(operation(3,4,</a:t>
            </a:r>
            <a:r>
              <a:rPr lang="en-US" altLang="ko-KR" dirty="0">
                <a:solidFill>
                  <a:srgbClr val="92D050"/>
                </a:solidFill>
              </a:rPr>
              <a:t>'+'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print(operation(5,6,</a:t>
            </a:r>
            <a:r>
              <a:rPr lang="en-US" altLang="ko-KR" dirty="0">
                <a:solidFill>
                  <a:srgbClr val="92D050"/>
                </a:solidFill>
              </a:rPr>
              <a:t>'*'</a:t>
            </a:r>
            <a:r>
              <a:rPr lang="en-US" altLang="ko-KR" dirty="0">
                <a:solidFill>
                  <a:schemeClr val="tx1"/>
                </a:solidFill>
              </a:rPr>
              <a:t>))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064" y="4025997"/>
            <a:ext cx="2796999" cy="1015972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5444524" y="908430"/>
            <a:ext cx="3679843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매개변수의 기본값은 항상 맨 오른쪽부터 차례대로 채워줘야 함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매개변수를 중간부터 초기화 하면 함수를 호출할 때 인수를 </a:t>
            </a:r>
            <a:r>
              <a:rPr lang="ko-KR" altLang="en-US" sz="1500" dirty="0" err="1" smtClean="0"/>
              <a:t>어느부분에</a:t>
            </a:r>
            <a:r>
              <a:rPr lang="ko-KR" altLang="en-US" sz="1500" dirty="0" smtClean="0"/>
              <a:t> 넣어야 할지 애매해짐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ex)</a:t>
            </a:r>
            <a:r>
              <a:rPr lang="ko-KR" altLang="en-US" sz="1500" dirty="0" smtClean="0"/>
              <a:t>옆의 </a:t>
            </a:r>
            <a:r>
              <a:rPr lang="ko-KR" altLang="en-US" sz="1500" dirty="0" err="1" smtClean="0"/>
              <a:t>첫번째</a:t>
            </a:r>
            <a:r>
              <a:rPr lang="ko-KR" altLang="en-US" sz="1500" dirty="0" smtClean="0"/>
              <a:t> 호출을 보면 </a:t>
            </a:r>
            <a:r>
              <a:rPr lang="en-US" altLang="ko-KR" sz="1500" dirty="0" smtClean="0"/>
              <a:t>a</a:t>
            </a:r>
            <a:r>
              <a:rPr lang="ko-KR" altLang="en-US" sz="1500" dirty="0" smtClean="0"/>
              <a:t>에는 </a:t>
            </a:r>
            <a:r>
              <a:rPr lang="en-US" altLang="ko-KR" sz="1500" dirty="0" smtClean="0"/>
              <a:t>1</a:t>
            </a:r>
            <a:r>
              <a:rPr lang="ko-KR" altLang="en-US" sz="1500" dirty="0" smtClean="0"/>
              <a:t>이 그리고 </a:t>
            </a:r>
            <a:r>
              <a:rPr lang="en-US" altLang="ko-KR" sz="1500" dirty="0" smtClean="0"/>
              <a:t>op</a:t>
            </a:r>
            <a:r>
              <a:rPr lang="ko-KR" altLang="en-US" sz="1500" dirty="0" smtClean="0"/>
              <a:t>에 </a:t>
            </a:r>
            <a:r>
              <a:rPr lang="en-US" altLang="ko-KR" sz="1500" dirty="0" smtClean="0"/>
              <a:t>2</a:t>
            </a:r>
            <a:r>
              <a:rPr lang="ko-KR" altLang="en-US" sz="1500" dirty="0" smtClean="0"/>
              <a:t>가 들어가서 </a:t>
            </a:r>
            <a:r>
              <a:rPr lang="en-US" altLang="ko-KR" sz="1500" dirty="0" smtClean="0"/>
              <a:t>b</a:t>
            </a:r>
            <a:r>
              <a:rPr lang="ko-KR" altLang="en-US" sz="1500" dirty="0" smtClean="0"/>
              <a:t>에는 값이 들어가지 않아 에러 발생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348126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48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매개기본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862660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add = </a:t>
            </a:r>
            <a:r>
              <a:rPr lang="en-US" altLang="ko-KR" dirty="0">
                <a:solidFill>
                  <a:srgbClr val="92D050"/>
                </a:solidFill>
              </a:rPr>
              <a:t>lambda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: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chemeClr val="tx1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 = </a:t>
            </a:r>
            <a:r>
              <a:rPr lang="en-US" altLang="ko-KR" dirty="0">
                <a:solidFill>
                  <a:srgbClr val="92D050"/>
                </a:solidFill>
              </a:rPr>
              <a:t>lambda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: a*b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print(add(1,2))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(5,10))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기타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문자열 함수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매개변수의 기본값</a:t>
            </a:r>
            <a:endParaRPr lang="en-US" altLang="ko-KR" sz="17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700" dirty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lambda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724525" y="1026872"/>
            <a:ext cx="2880320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rgbClr val="92D050"/>
                </a:solidFill>
              </a:rPr>
              <a:t> </a:t>
            </a:r>
            <a:r>
              <a:rPr lang="en-US" altLang="ko-KR" dirty="0">
                <a:solidFill>
                  <a:srgbClr val="002060"/>
                </a:solidFill>
              </a:rPr>
              <a:t>add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a+b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>
                <a:solidFill>
                  <a:srgbClr val="92D050"/>
                </a:solidFill>
              </a:rPr>
              <a:t>def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rgbClr val="002060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en-US" altLang="ko-KR" dirty="0" err="1">
                <a:solidFill>
                  <a:schemeClr val="tx1"/>
                </a:solidFill>
              </a:rPr>
              <a:t>a,b</a:t>
            </a:r>
            <a:r>
              <a:rPr lang="en-US" altLang="ko-KR" dirty="0">
                <a:solidFill>
                  <a:schemeClr val="tx1"/>
                </a:solidFill>
              </a:rPr>
              <a:t>):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en-US" altLang="ko-KR" dirty="0">
                <a:solidFill>
                  <a:srgbClr val="92D050"/>
                </a:solidFill>
              </a:rPr>
              <a:t>return</a:t>
            </a:r>
            <a:r>
              <a:rPr lang="en-US" altLang="ko-KR" dirty="0">
                <a:solidFill>
                  <a:schemeClr val="tx1"/>
                </a:solidFill>
              </a:rPr>
              <a:t> a*b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print(add(1,2))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</a:t>
            </a:r>
            <a:r>
              <a:rPr lang="en-US" altLang="ko-KR" dirty="0" err="1">
                <a:solidFill>
                  <a:schemeClr val="tx1"/>
                </a:solidFill>
              </a:rPr>
              <a:t>mul</a:t>
            </a:r>
            <a:r>
              <a:rPr lang="en-US" altLang="ko-KR" dirty="0">
                <a:solidFill>
                  <a:schemeClr val="tx1"/>
                </a:solidFill>
              </a:rPr>
              <a:t>(5,10))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87E0FB7-C863-4324-A21E-8F3144F21D9D}"/>
              </a:ext>
            </a:extLst>
          </p:cNvPr>
          <p:cNvSpPr txBox="1"/>
          <p:nvPr/>
        </p:nvSpPr>
        <p:spPr>
          <a:xfrm>
            <a:off x="5235698" y="3623184"/>
            <a:ext cx="2791149" cy="1477328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lambda</a:t>
            </a:r>
            <a:r>
              <a:rPr lang="ko-KR" altLang="en-US" sz="1500" dirty="0" smtClean="0"/>
              <a:t>는 함수를 한 줄로 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간단히 정의할 때 사용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왼쪽과 오른쪽은 같은 내용</a:t>
            </a:r>
            <a:endParaRPr lang="en-US" altLang="ko-KR" sz="15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327" y="3686032"/>
            <a:ext cx="2118331" cy="10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2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리스트란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?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907585" y="94716"/>
            <a:ext cx="4236415" cy="35548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옆과 같이 선언하면 총 </a:t>
            </a:r>
            <a:r>
              <a:rPr lang="en-US" altLang="ko-KR" sz="1500" dirty="0" smtClean="0"/>
              <a:t>5</a:t>
            </a:r>
            <a:r>
              <a:rPr lang="ko-KR" altLang="en-US" sz="1500" dirty="0" smtClean="0"/>
              <a:t>개의 변수를 만드는 것과 동일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/>
              <a:t>각 요소는 첨자를 활용해 접근 가능</a:t>
            </a: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각 요소는 </a:t>
            </a:r>
            <a:r>
              <a:rPr lang="en-US" altLang="ko-KR" sz="1500" dirty="0" smtClean="0"/>
              <a:t>0</a:t>
            </a:r>
            <a:r>
              <a:rPr lang="ko-KR" altLang="en-US" sz="1500" dirty="0" smtClean="0"/>
              <a:t>번째 위치부터 시작해서 </a:t>
            </a:r>
            <a:r>
              <a:rPr lang="en-US" altLang="ko-KR" sz="1500" dirty="0" smtClean="0"/>
              <a:t>n</a:t>
            </a:r>
            <a:r>
              <a:rPr lang="ko-KR" altLang="en-US" sz="1500" dirty="0" smtClean="0"/>
              <a:t>번째 위치까지 선언</a:t>
            </a:r>
            <a:r>
              <a:rPr lang="en-US" altLang="ko-KR" sz="1500" dirty="0"/>
              <a:t/>
            </a:r>
            <a:br>
              <a:rPr lang="en-US" altLang="ko-KR" sz="1500" dirty="0"/>
            </a:br>
            <a:r>
              <a:rPr lang="en-US" altLang="ko-KR" sz="1500" dirty="0" smtClean="0"/>
              <a:t>ex)a[0] = 1, a[2] = 3, a[4] = </a:t>
            </a:r>
            <a:r>
              <a:rPr lang="en-US" altLang="ko-KR" sz="1500" dirty="0" smtClean="0"/>
              <a:t>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a[-1] </a:t>
            </a:r>
            <a:r>
              <a:rPr lang="ko-KR" altLang="en-US" sz="1500" dirty="0" smtClean="0"/>
              <a:t>은 리스트의 </a:t>
            </a:r>
            <a:r>
              <a:rPr lang="ko-KR" altLang="en-US" sz="1500" dirty="0" smtClean="0"/>
              <a:t>맨 마지막 원소를 가리킴</a:t>
            </a:r>
            <a:endParaRPr lang="en-US" altLang="ko-KR" sz="1500" dirty="0" smtClean="0"/>
          </a:p>
        </p:txBody>
      </p:sp>
      <p:sp>
        <p:nvSpPr>
          <p:cNvPr id="14" name="직사각형 13"/>
          <p:cNvSpPr/>
          <p:nvPr/>
        </p:nvSpPr>
        <p:spPr>
          <a:xfrm>
            <a:off x="2411760" y="1176010"/>
            <a:ext cx="2398393" cy="136032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a = [1,2,3,4,5]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2339752" y="3824065"/>
            <a:ext cx="4512049" cy="1080120"/>
            <a:chOff x="2364207" y="3291830"/>
            <a:chExt cx="4512049" cy="1080120"/>
          </a:xfrm>
        </p:grpSpPr>
        <p:sp>
          <p:nvSpPr>
            <p:cNvPr id="3" name="직사각형 2"/>
            <p:cNvSpPr/>
            <p:nvPr/>
          </p:nvSpPr>
          <p:spPr>
            <a:xfrm>
              <a:off x="2627784" y="3651870"/>
              <a:ext cx="4248472" cy="72008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3419872" y="3651891"/>
              <a:ext cx="0" cy="7200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6084168" y="3651870"/>
              <a:ext cx="0" cy="7200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5220072" y="3651870"/>
              <a:ext cx="0" cy="7200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4283968" y="3651870"/>
              <a:ext cx="0" cy="7200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915816" y="3867894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707904" y="3867894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2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644008" y="3867894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36096" y="3858602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00192" y="3858602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5</a:t>
              </a:r>
              <a:endParaRPr lang="ko-KR" alt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15816" y="3301122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0</a:t>
              </a:r>
              <a:endParaRPr lang="ko-KR" alt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707904" y="3301122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1</a:t>
              </a:r>
              <a:endParaRPr lang="ko-KR" alt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644008" y="3301122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2</a:t>
              </a:r>
              <a:endParaRPr lang="ko-KR" alt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436096" y="3291830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3</a:t>
              </a:r>
              <a:endParaRPr lang="ko-KR" alt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300192" y="3291830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4</a:t>
              </a:r>
              <a:endParaRPr lang="ko-KR" alt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64207" y="3316700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a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480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리스트의 초기화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61639" y="1196510"/>
            <a:ext cx="2398393" cy="31754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a = [ 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b = list()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c = [1, 2, 3]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d = [</a:t>
            </a:r>
            <a:r>
              <a:rPr lang="en-US" altLang="ko-KR" dirty="0" smtClean="0">
                <a:solidFill>
                  <a:srgbClr val="92D050"/>
                </a:solidFill>
              </a:rPr>
              <a:t>‘A’, ‘B’, ‘CDEF’</a:t>
            </a:r>
            <a:r>
              <a:rPr lang="en-US" altLang="ko-KR" dirty="0" smtClean="0">
                <a:solidFill>
                  <a:schemeClr val="tx1"/>
                </a:solidFill>
              </a:rPr>
              <a:t>]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e = [1, 2, [3, 4</a:t>
            </a:r>
            <a:r>
              <a:rPr lang="en-US" altLang="ko-KR" dirty="0" smtClean="0">
                <a:solidFill>
                  <a:schemeClr val="tx1"/>
                </a:solidFill>
              </a:rPr>
              <a:t>]]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err="1" smtClean="0">
                <a:solidFill>
                  <a:schemeClr val="tx1"/>
                </a:solidFill>
              </a:rPr>
              <a:t>arr</a:t>
            </a:r>
            <a:r>
              <a:rPr lang="en-US" altLang="ko-KR" dirty="0" smtClean="0">
                <a:solidFill>
                  <a:schemeClr val="tx1"/>
                </a:solidFill>
              </a:rPr>
              <a:t> = [0] * 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076906" y="411237"/>
            <a:ext cx="3680498" cy="459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smtClean="0"/>
              <a:t>a</a:t>
            </a:r>
            <a:r>
              <a:rPr lang="ko-KR" altLang="en-US" sz="1500" dirty="0" smtClean="0"/>
              <a:t>와 </a:t>
            </a:r>
            <a:r>
              <a:rPr lang="en-US" altLang="ko-KR" sz="1500" dirty="0" smtClean="0"/>
              <a:t>b – </a:t>
            </a:r>
            <a:r>
              <a:rPr lang="ko-KR" altLang="en-US" sz="1500" dirty="0" smtClean="0"/>
              <a:t>빈 리스트 선언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en-US" altLang="ko-KR" sz="1500" dirty="0" smtClean="0"/>
              <a:t>- </a:t>
            </a:r>
            <a:r>
              <a:rPr lang="ko-KR" altLang="en-US" sz="1500" dirty="0" smtClean="0"/>
              <a:t>처음에 값을 넣어주지 않고 후에 값을 넣어주려고 할 때 사용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dirty="0" err="1" smtClean="0"/>
              <a:t>c,d,e</a:t>
            </a:r>
            <a:r>
              <a:rPr lang="en-US" altLang="ko-KR" sz="1500" dirty="0" smtClean="0"/>
              <a:t> – </a:t>
            </a:r>
            <a:r>
              <a:rPr lang="ko-KR" altLang="en-US" sz="1500" dirty="0" smtClean="0"/>
              <a:t>처음에 값이 초기화되어 있는 리스트의 </a:t>
            </a:r>
            <a:r>
              <a:rPr lang="ko-KR" altLang="en-US" sz="1500" dirty="0" smtClean="0"/>
              <a:t>선언</a:t>
            </a: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 </a:t>
            </a:r>
            <a:r>
              <a:rPr lang="ko-KR" altLang="en-US" sz="1500" dirty="0" err="1" smtClean="0"/>
              <a:t>여러개를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0</a:t>
            </a:r>
            <a:r>
              <a:rPr lang="ko-KR" altLang="en-US" sz="1500" dirty="0" smtClean="0"/>
              <a:t>으로 초기화하려면 </a:t>
            </a:r>
            <a:r>
              <a:rPr lang="en-US" altLang="ko-KR" sz="1500" dirty="0" smtClean="0"/>
              <a:t>*</a:t>
            </a:r>
            <a:r>
              <a:rPr lang="ko-KR" altLang="en-US" sz="1500" dirty="0" smtClean="0"/>
              <a:t>연산자를 활용하면 된다</a:t>
            </a:r>
            <a:r>
              <a:rPr lang="en-US" altLang="ko-KR" sz="150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>
              <a:lnSpc>
                <a:spcPct val="150000"/>
              </a:lnSpc>
            </a:pPr>
            <a:r>
              <a:rPr lang="en-US" altLang="ko-KR" sz="1500" dirty="0" smtClean="0"/>
              <a:t>**</a:t>
            </a:r>
            <a:r>
              <a:rPr lang="ko-KR" altLang="en-US" sz="1500" dirty="0" smtClean="0"/>
              <a:t>리스트 내에는 숫자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문자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문자열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리스트 등 어떠한 값이라도 모두 들어갈 수 </a:t>
            </a:r>
            <a:r>
              <a:rPr lang="ko-KR" altLang="en-US" sz="1500" dirty="0" smtClean="0"/>
              <a:t>있음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6047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b="1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</a:t>
            </a: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 </a:t>
            </a:r>
            <a:r>
              <a:rPr lang="ko-KR" altLang="en-US" sz="2400" dirty="0" err="1" smtClean="0">
                <a:latin typeface="a고딕15" panose="02020600000000000000" pitchFamily="18" charset="-127"/>
                <a:ea typeface="a고딕15" panose="02020600000000000000" pitchFamily="18" charset="-127"/>
              </a:rPr>
              <a:t>슬라이싱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407990" y="877845"/>
            <a:ext cx="2398393" cy="256393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a = [1, 2, 3, 4, 5]</a:t>
            </a: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print(a[1:3])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print(a[1:2])</a:t>
            </a: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print(a[1:])</a:t>
            </a: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b </a:t>
            </a:r>
            <a:r>
              <a:rPr lang="en-US" altLang="ko-KR" dirty="0">
                <a:solidFill>
                  <a:schemeClr val="tx1"/>
                </a:solidFill>
              </a:rPr>
              <a:t>= a[2:]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print(b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5220072" y="1114173"/>
            <a:ext cx="3680498" cy="320857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첨자의 범위를 지정해줄 수 있음 </a:t>
            </a:r>
            <a:r>
              <a:rPr lang="en-US" altLang="ko-KR" sz="1500" dirty="0" smtClean="0"/>
              <a:t>([</a:t>
            </a:r>
            <a:r>
              <a:rPr lang="ko-KR" altLang="en-US" sz="1500" dirty="0" smtClean="0"/>
              <a:t>시작인덱스</a:t>
            </a:r>
            <a:r>
              <a:rPr lang="en-US" altLang="ko-KR" sz="1500" dirty="0" smtClean="0"/>
              <a:t>:</a:t>
            </a:r>
            <a:r>
              <a:rPr lang="ko-KR" altLang="en-US" sz="1500" dirty="0" smtClean="0"/>
              <a:t>끝</a:t>
            </a:r>
            <a:r>
              <a:rPr lang="en-US" altLang="ko-KR" sz="1500" dirty="0" smtClean="0"/>
              <a:t>+1</a:t>
            </a:r>
            <a:r>
              <a:rPr lang="ko-KR" altLang="en-US" sz="1500" dirty="0" smtClean="0"/>
              <a:t>인덱스</a:t>
            </a:r>
            <a:r>
              <a:rPr lang="en-US" altLang="ko-KR" sz="1500" dirty="0" smtClean="0"/>
              <a:t>])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리스트의 첨자를 </a:t>
            </a:r>
            <a:r>
              <a:rPr lang="en-US" altLang="ko-KR" sz="1500" dirty="0" smtClean="0"/>
              <a:t>[1:]</a:t>
            </a:r>
            <a:r>
              <a:rPr lang="ko-KR" altLang="en-US" sz="1500" dirty="0" smtClean="0"/>
              <a:t>로 한다면 리스트의 </a:t>
            </a:r>
            <a:r>
              <a:rPr lang="ko-KR" altLang="en-US" sz="1500" dirty="0" err="1" smtClean="0"/>
              <a:t>첫번째</a:t>
            </a:r>
            <a:r>
              <a:rPr lang="ko-KR" altLang="en-US" sz="1500" dirty="0" smtClean="0"/>
              <a:t> 인덱스부터 마지막 인덱스까지 </a:t>
            </a:r>
            <a:r>
              <a:rPr lang="ko-KR" altLang="en-US" sz="1500" dirty="0" err="1" smtClean="0"/>
              <a:t>슬라이싱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리스트를 </a:t>
            </a:r>
            <a:r>
              <a:rPr lang="ko-KR" altLang="en-US" sz="1500" dirty="0" err="1" smtClean="0"/>
              <a:t>슬라이싱하여</a:t>
            </a:r>
            <a:r>
              <a:rPr lang="ko-KR" altLang="en-US" sz="1500" dirty="0" smtClean="0"/>
              <a:t> 새로운 리스트에 저장 가능</a:t>
            </a:r>
            <a:endParaRPr lang="en-US" altLang="ko-KR" sz="15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990" y="3550970"/>
            <a:ext cx="2236018" cy="124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65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리스트 연산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2491687" y="987574"/>
            <a:ext cx="368049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더하기</a:t>
            </a:r>
            <a:r>
              <a:rPr lang="en-US" altLang="ko-KR" dirty="0"/>
              <a:t> </a:t>
            </a:r>
            <a:r>
              <a:rPr lang="ko-KR" altLang="en-US" dirty="0" smtClean="0"/>
              <a:t>연산</a:t>
            </a:r>
            <a:r>
              <a:rPr lang="en-US" altLang="ko-KR" dirty="0" smtClean="0"/>
              <a:t>(+), </a:t>
            </a:r>
            <a:r>
              <a:rPr lang="ko-KR" altLang="en-US" dirty="0" smtClean="0"/>
              <a:t>반복 연산</a:t>
            </a:r>
            <a:r>
              <a:rPr lang="en-US" altLang="ko-KR" dirty="0" smtClean="0"/>
              <a:t>(*)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수정 연산</a:t>
            </a:r>
            <a:r>
              <a:rPr lang="en-US" altLang="ko-KR" dirty="0" smtClean="0"/>
              <a:t>(=), </a:t>
            </a:r>
            <a:r>
              <a:rPr lang="ko-KR" altLang="en-US" dirty="0" smtClean="0"/>
              <a:t>길이 연산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len</a:t>
            </a:r>
            <a:r>
              <a:rPr lang="en-US" altLang="ko-KR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삭제연산 </a:t>
            </a:r>
            <a:r>
              <a:rPr lang="en-US" altLang="ko-KR" dirty="0" smtClean="0"/>
              <a:t>(del)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비교 연산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9774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실외, 옅은, 바닥, 하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4689D4-B4E9-4639-9673-B6D02D084D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26"/>
          <a:stretch/>
        </p:blipFill>
        <p:spPr>
          <a:xfrm>
            <a:off x="0" y="0"/>
            <a:ext cx="2256197" cy="514350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0" y="0"/>
            <a:ext cx="2256196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81CE716-B5F4-4412-9B80-B272444D4F7B}"/>
              </a:ext>
            </a:extLst>
          </p:cNvPr>
          <p:cNvSpPr txBox="1"/>
          <p:nvPr/>
        </p:nvSpPr>
        <p:spPr>
          <a:xfrm>
            <a:off x="116842" y="1423063"/>
            <a:ext cx="202251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FF9966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리스트</a:t>
            </a:r>
            <a:endParaRPr lang="en-US" altLang="ko-KR" sz="2400" dirty="0">
              <a:solidFill>
                <a:schemeClr val="bg1"/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C8BB1B8D-74C8-40FE-B46B-3402C9686BE8}"/>
              </a:ext>
            </a:extLst>
          </p:cNvPr>
          <p:cNvSpPr txBox="1"/>
          <p:nvPr/>
        </p:nvSpPr>
        <p:spPr>
          <a:xfrm>
            <a:off x="237694" y="2024039"/>
            <a:ext cx="1780808" cy="2054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리스트란</a:t>
            </a:r>
            <a:r>
              <a:rPr lang="en-US" altLang="ko-KR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92D050"/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연산</a:t>
            </a:r>
            <a:endParaRPr lang="en-US" altLang="ko-KR" sz="1700" dirty="0" smtClean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 smtClean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 함수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리스트와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for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문</a:t>
            </a:r>
            <a:endParaRPr lang="en-US" altLang="ko-KR" sz="1700" dirty="0" smtClean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다차원 리스트</a:t>
            </a:r>
            <a:endParaRPr lang="en-US" altLang="ko-KR" sz="1700" dirty="0">
              <a:solidFill>
                <a:srgbClr val="92D050"/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="" xmlns:a16="http://schemas.microsoft.com/office/drawing/2014/main" id="{E10049C7-647C-4111-A262-0E31AC0C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66C3F-4EDC-4210-A114-28CDD4F1CA83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5FC284-9947-4496-A946-FD3393B981E4}"/>
              </a:ext>
            </a:extLst>
          </p:cNvPr>
          <p:cNvSpPr txBox="1"/>
          <p:nvPr/>
        </p:nvSpPr>
        <p:spPr>
          <a:xfrm>
            <a:off x="2411760" y="416180"/>
            <a:ext cx="331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a고딕15" panose="02020600000000000000" pitchFamily="18" charset="-127"/>
                <a:ea typeface="a고딕15" panose="02020600000000000000" pitchFamily="18" charset="-127"/>
              </a:rPr>
              <a:t>|</a:t>
            </a:r>
            <a:r>
              <a:rPr lang="en-US" altLang="ko-KR" sz="24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덧셈</a:t>
            </a:r>
            <a:r>
              <a:rPr lang="en-US" altLang="ko-KR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, </a:t>
            </a:r>
            <a:r>
              <a:rPr lang="ko-KR" altLang="en-US" sz="2400" dirty="0" smtClean="0">
                <a:latin typeface="a고딕15" panose="02020600000000000000" pitchFamily="18" charset="-127"/>
                <a:ea typeface="a고딕15" panose="02020600000000000000" pitchFamily="18" charset="-127"/>
              </a:rPr>
              <a:t>반복 연산</a:t>
            </a:r>
            <a:endParaRPr lang="en-US" altLang="ko-KR" sz="24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C9112D2-C353-41A9-8CED-39F9668431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50" b="89987" l="6977" r="93225">
                        <a14:foregroundMark x1="13852" y1="58762" x2="7583" y2="65217"/>
                        <a14:foregroundMark x1="7583" y1="65217" x2="6977" y2="65349"/>
                        <a14:foregroundMark x1="57027" y1="72464" x2="58948" y2="77470"/>
                        <a14:foregroundMark x1="68959" y1="71146" x2="66734" y2="72727"/>
                        <a14:foregroundMark x1="78463" y1="71278" x2="75733" y2="73518"/>
                        <a14:foregroundMark x1="64105" y1="20553" x2="65217" y2="24901"/>
                        <a14:foregroundMark x1="71587" y1="17918" x2="71486" y2="20685"/>
                        <a14:foregroundMark x1="78429" y1="21080" x2="77654" y2="24111"/>
                        <a14:foregroundMark x1="78665" y1="20158" x2="78429" y2="21080"/>
                        <a14:foregroundMark x1="88777" y1="20158" x2="87563" y2="23847"/>
                        <a14:foregroundMark x1="93225" y1="17523" x2="92821" y2="18314"/>
                        <a14:backgroundMark x1="53589" y1="78788" x2="53589" y2="78788"/>
                        <a14:backgroundMark x1="78261" y1="74177" x2="78261" y2="74177"/>
                        <a14:backgroundMark x1="80688" y1="21080" x2="80688" y2="210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80" y="314599"/>
            <a:ext cx="1262836" cy="96915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373038" y="1026872"/>
            <a:ext cx="2515233" cy="23369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 = [1,2,3]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b = [4,5]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c = a + </a:t>
            </a:r>
            <a:r>
              <a:rPr lang="en-US" altLang="ko-KR" dirty="0" smtClean="0">
                <a:solidFill>
                  <a:schemeClr val="tx1"/>
                </a:solidFill>
              </a:rPr>
              <a:t>b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print(c)</a:t>
            </a: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c = a*2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print(c)</a:t>
            </a:r>
            <a:endParaRPr lang="en-US" altLang="ko-KR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435846"/>
            <a:ext cx="2739371" cy="86409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A2ADA1-C44C-4F97-981F-CEFA13A23699}"/>
              </a:ext>
            </a:extLst>
          </p:cNvPr>
          <p:cNvSpPr txBox="1"/>
          <p:nvPr/>
        </p:nvSpPr>
        <p:spPr>
          <a:xfrm>
            <a:off x="4888271" y="990317"/>
            <a:ext cx="4526640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덧셈연산을 진행하면 앞의 리스트의 뒤에</a:t>
            </a:r>
            <a:r>
              <a:rPr lang="en-US" altLang="ko-KR" sz="1500" dirty="0" smtClean="0"/>
              <a:t/>
            </a:r>
            <a:br>
              <a:rPr lang="en-US" altLang="ko-KR" sz="1500" dirty="0" smtClean="0"/>
            </a:br>
            <a:r>
              <a:rPr lang="ko-KR" altLang="en-US" sz="1500" dirty="0" smtClean="0"/>
              <a:t>리스트가 붙음</a:t>
            </a:r>
            <a:endParaRPr lang="en-US" altLang="ko-KR" sz="15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5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dirty="0" smtClean="0"/>
              <a:t>곱셈 연산을 진행하면 리스트를 반복호출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7282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9b3c3c75-dc3c-4d54-ba15-65c1afece071" Revision="1" Stencil="System.MyShapes" StencilVersion="1.0"/>
</Control>
</file>

<file path=customXml/itemProps1.xml><?xml version="1.0" encoding="utf-8"?>
<ds:datastoreItem xmlns:ds="http://schemas.openxmlformats.org/officeDocument/2006/customXml" ds:itemID="{F9366F4D-F55F-4AC5-B594-D4559C75393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27052</TotalTime>
  <Words>2569</Words>
  <Application>Microsoft Office PowerPoint</Application>
  <PresentationFormat>화면 슬라이드 쇼(16:9)</PresentationFormat>
  <Paragraphs>988</Paragraphs>
  <Slides>48</Slides>
  <Notes>48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48</vt:i4>
      </vt:variant>
    </vt:vector>
  </HeadingPairs>
  <TitlesOfParts>
    <vt:vector size="55" baseType="lpstr">
      <vt:lpstr>맑은 고딕</vt:lpstr>
      <vt:lpstr>a고딕15</vt:lpstr>
      <vt:lpstr>a고딕13</vt:lpstr>
      <vt:lpstr>a고딕18</vt:lpstr>
      <vt:lpstr>a고딕11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Yu Jeong</dc:creator>
  <cp:lastModifiedBy>onsae</cp:lastModifiedBy>
  <cp:revision>442</cp:revision>
  <dcterms:created xsi:type="dcterms:W3CDTF">2017-06-01T00:33:53Z</dcterms:created>
  <dcterms:modified xsi:type="dcterms:W3CDTF">2019-04-16T12:53:54Z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